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35"/>
  </p:notesMasterIdLst>
  <p:sldIdLst>
    <p:sldId id="541" r:id="rId2"/>
    <p:sldId id="551" r:id="rId3"/>
    <p:sldId id="552" r:id="rId4"/>
    <p:sldId id="554" r:id="rId5"/>
    <p:sldId id="556" r:id="rId6"/>
    <p:sldId id="598" r:id="rId7"/>
    <p:sldId id="655" r:id="rId8"/>
    <p:sldId id="659" r:id="rId9"/>
    <p:sldId id="656" r:id="rId10"/>
    <p:sldId id="658" r:id="rId11"/>
    <p:sldId id="657" r:id="rId12"/>
    <p:sldId id="632" r:id="rId13"/>
    <p:sldId id="660" r:id="rId14"/>
    <p:sldId id="661" r:id="rId15"/>
    <p:sldId id="662" r:id="rId16"/>
    <p:sldId id="663" r:id="rId17"/>
    <p:sldId id="664" r:id="rId18"/>
    <p:sldId id="665" r:id="rId19"/>
    <p:sldId id="666" r:id="rId20"/>
    <p:sldId id="634" r:id="rId21"/>
    <p:sldId id="667" r:id="rId22"/>
    <p:sldId id="668" r:id="rId23"/>
    <p:sldId id="669" r:id="rId24"/>
    <p:sldId id="670" r:id="rId25"/>
    <p:sldId id="671" r:id="rId26"/>
    <p:sldId id="672" r:id="rId27"/>
    <p:sldId id="654" r:id="rId28"/>
    <p:sldId id="673" r:id="rId29"/>
    <p:sldId id="674" r:id="rId30"/>
    <p:sldId id="675" r:id="rId31"/>
    <p:sldId id="676" r:id="rId32"/>
    <p:sldId id="553" r:id="rId33"/>
    <p:sldId id="550" r:id="rId3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A33"/>
    <a:srgbClr val="FF3300"/>
    <a:srgbClr val="0000FF"/>
    <a:srgbClr val="5C0000"/>
    <a:srgbClr val="FF9900"/>
    <a:srgbClr val="FFD1D1"/>
    <a:srgbClr val="FFB9B9"/>
    <a:srgbClr val="FF9797"/>
    <a:srgbClr val="FF8F8F"/>
    <a:srgbClr val="DCD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69"/>
    <p:restoredTop sz="86056" autoAdjust="0"/>
  </p:normalViewPr>
  <p:slideViewPr>
    <p:cSldViewPr>
      <p:cViewPr varScale="1">
        <p:scale>
          <a:sx n="129" d="100"/>
          <a:sy n="129" d="100"/>
        </p:scale>
        <p:origin x="480" y="184"/>
      </p:cViewPr>
      <p:guideLst>
        <p:guide orient="horz" pos="2160"/>
        <p:guide pos="3840"/>
      </p:guideLst>
    </p:cSldViewPr>
  </p:slideViewPr>
  <p:notesTextViewPr>
    <p:cViewPr>
      <p:scale>
        <a:sx n="100" d="100"/>
        <a:sy n="100" d="100"/>
      </p:scale>
      <p:origin x="0" y="0"/>
    </p:cViewPr>
  </p:notesTextViewPr>
  <p:notesViewPr>
    <p:cSldViewPr>
      <p:cViewPr varScale="1">
        <p:scale>
          <a:sx n="56" d="100"/>
          <a:sy n="56" d="100"/>
        </p:scale>
        <p:origin x="-285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E60FC1-C18A-41E1-B5B3-73A5F51CC4CD}" type="datetimeFigureOut">
              <a:rPr lang="en-US" smtClean="0"/>
              <a:pPr/>
              <a:t>9/20/20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6F88A-F17F-491B-A558-A5E9980DD532}" type="slidenum">
              <a:rPr lang="en-US" smtClean="0"/>
              <a:pPr/>
              <a:t>‹#›</a:t>
            </a:fld>
            <a:endParaRPr lang="en-US"/>
          </a:p>
        </p:txBody>
      </p:sp>
    </p:spTree>
    <p:extLst>
      <p:ext uri="{BB962C8B-B14F-4D97-AF65-F5344CB8AC3E}">
        <p14:creationId xmlns:p14="http://schemas.microsoft.com/office/powerpoint/2010/main" val="179587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5</a:t>
            </a:fld>
            <a:endParaRPr lang="en-US"/>
          </a:p>
        </p:txBody>
      </p:sp>
    </p:spTree>
    <p:extLst>
      <p:ext uri="{BB962C8B-B14F-4D97-AF65-F5344CB8AC3E}">
        <p14:creationId xmlns:p14="http://schemas.microsoft.com/office/powerpoint/2010/main" val="1767729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15</a:t>
            </a:fld>
            <a:endParaRPr lang="en-US"/>
          </a:p>
        </p:txBody>
      </p:sp>
    </p:spTree>
    <p:extLst>
      <p:ext uri="{BB962C8B-B14F-4D97-AF65-F5344CB8AC3E}">
        <p14:creationId xmlns:p14="http://schemas.microsoft.com/office/powerpoint/2010/main" val="2910992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16</a:t>
            </a:fld>
            <a:endParaRPr lang="en-US"/>
          </a:p>
        </p:txBody>
      </p:sp>
    </p:spTree>
    <p:extLst>
      <p:ext uri="{BB962C8B-B14F-4D97-AF65-F5344CB8AC3E}">
        <p14:creationId xmlns:p14="http://schemas.microsoft.com/office/powerpoint/2010/main" val="1785670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17</a:t>
            </a:fld>
            <a:endParaRPr lang="en-US"/>
          </a:p>
        </p:txBody>
      </p:sp>
    </p:spTree>
    <p:extLst>
      <p:ext uri="{BB962C8B-B14F-4D97-AF65-F5344CB8AC3E}">
        <p14:creationId xmlns:p14="http://schemas.microsoft.com/office/powerpoint/2010/main" val="893297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18</a:t>
            </a:fld>
            <a:endParaRPr lang="en-US"/>
          </a:p>
        </p:txBody>
      </p:sp>
    </p:spTree>
    <p:extLst>
      <p:ext uri="{BB962C8B-B14F-4D97-AF65-F5344CB8AC3E}">
        <p14:creationId xmlns:p14="http://schemas.microsoft.com/office/powerpoint/2010/main" val="2035686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19</a:t>
            </a:fld>
            <a:endParaRPr lang="en-US"/>
          </a:p>
        </p:txBody>
      </p:sp>
    </p:spTree>
    <p:extLst>
      <p:ext uri="{BB962C8B-B14F-4D97-AF65-F5344CB8AC3E}">
        <p14:creationId xmlns:p14="http://schemas.microsoft.com/office/powerpoint/2010/main" val="2211738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21</a:t>
            </a:fld>
            <a:endParaRPr lang="en-US"/>
          </a:p>
        </p:txBody>
      </p:sp>
    </p:spTree>
    <p:extLst>
      <p:ext uri="{BB962C8B-B14F-4D97-AF65-F5344CB8AC3E}">
        <p14:creationId xmlns:p14="http://schemas.microsoft.com/office/powerpoint/2010/main" val="2107456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22</a:t>
            </a:fld>
            <a:endParaRPr lang="en-US"/>
          </a:p>
        </p:txBody>
      </p:sp>
    </p:spTree>
    <p:extLst>
      <p:ext uri="{BB962C8B-B14F-4D97-AF65-F5344CB8AC3E}">
        <p14:creationId xmlns:p14="http://schemas.microsoft.com/office/powerpoint/2010/main" val="285860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23</a:t>
            </a:fld>
            <a:endParaRPr lang="en-US"/>
          </a:p>
        </p:txBody>
      </p:sp>
    </p:spTree>
    <p:extLst>
      <p:ext uri="{BB962C8B-B14F-4D97-AF65-F5344CB8AC3E}">
        <p14:creationId xmlns:p14="http://schemas.microsoft.com/office/powerpoint/2010/main" val="1082965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24</a:t>
            </a:fld>
            <a:endParaRPr lang="en-US"/>
          </a:p>
        </p:txBody>
      </p:sp>
    </p:spTree>
    <p:extLst>
      <p:ext uri="{BB962C8B-B14F-4D97-AF65-F5344CB8AC3E}">
        <p14:creationId xmlns:p14="http://schemas.microsoft.com/office/powerpoint/2010/main" val="648952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25</a:t>
            </a:fld>
            <a:endParaRPr lang="en-US"/>
          </a:p>
        </p:txBody>
      </p:sp>
    </p:spTree>
    <p:extLst>
      <p:ext uri="{BB962C8B-B14F-4D97-AF65-F5344CB8AC3E}">
        <p14:creationId xmlns:p14="http://schemas.microsoft.com/office/powerpoint/2010/main" val="4285619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6</a:t>
            </a:fld>
            <a:endParaRPr lang="en-US"/>
          </a:p>
        </p:txBody>
      </p:sp>
    </p:spTree>
    <p:extLst>
      <p:ext uri="{BB962C8B-B14F-4D97-AF65-F5344CB8AC3E}">
        <p14:creationId xmlns:p14="http://schemas.microsoft.com/office/powerpoint/2010/main" val="17476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26</a:t>
            </a:fld>
            <a:endParaRPr lang="en-US"/>
          </a:p>
        </p:txBody>
      </p:sp>
    </p:spTree>
    <p:extLst>
      <p:ext uri="{BB962C8B-B14F-4D97-AF65-F5344CB8AC3E}">
        <p14:creationId xmlns:p14="http://schemas.microsoft.com/office/powerpoint/2010/main" val="485101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28</a:t>
            </a:fld>
            <a:endParaRPr lang="en-US"/>
          </a:p>
        </p:txBody>
      </p:sp>
    </p:spTree>
    <p:extLst>
      <p:ext uri="{BB962C8B-B14F-4D97-AF65-F5344CB8AC3E}">
        <p14:creationId xmlns:p14="http://schemas.microsoft.com/office/powerpoint/2010/main" val="3777667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29</a:t>
            </a:fld>
            <a:endParaRPr lang="en-US"/>
          </a:p>
        </p:txBody>
      </p:sp>
    </p:spTree>
    <p:extLst>
      <p:ext uri="{BB962C8B-B14F-4D97-AF65-F5344CB8AC3E}">
        <p14:creationId xmlns:p14="http://schemas.microsoft.com/office/powerpoint/2010/main" val="2621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30</a:t>
            </a:fld>
            <a:endParaRPr lang="en-US"/>
          </a:p>
        </p:txBody>
      </p:sp>
    </p:spTree>
    <p:extLst>
      <p:ext uri="{BB962C8B-B14F-4D97-AF65-F5344CB8AC3E}">
        <p14:creationId xmlns:p14="http://schemas.microsoft.com/office/powerpoint/2010/main" val="527859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31</a:t>
            </a:fld>
            <a:endParaRPr lang="en-US"/>
          </a:p>
        </p:txBody>
      </p:sp>
    </p:spTree>
    <p:extLst>
      <p:ext uri="{BB962C8B-B14F-4D97-AF65-F5344CB8AC3E}">
        <p14:creationId xmlns:p14="http://schemas.microsoft.com/office/powerpoint/2010/main" val="378358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7</a:t>
            </a:fld>
            <a:endParaRPr lang="en-US"/>
          </a:p>
        </p:txBody>
      </p:sp>
    </p:spTree>
    <p:extLst>
      <p:ext uri="{BB962C8B-B14F-4D97-AF65-F5344CB8AC3E}">
        <p14:creationId xmlns:p14="http://schemas.microsoft.com/office/powerpoint/2010/main" val="2442114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8</a:t>
            </a:fld>
            <a:endParaRPr lang="en-US"/>
          </a:p>
        </p:txBody>
      </p:sp>
    </p:spTree>
    <p:extLst>
      <p:ext uri="{BB962C8B-B14F-4D97-AF65-F5344CB8AC3E}">
        <p14:creationId xmlns:p14="http://schemas.microsoft.com/office/powerpoint/2010/main" val="1712077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9</a:t>
            </a:fld>
            <a:endParaRPr lang="en-US"/>
          </a:p>
        </p:txBody>
      </p:sp>
    </p:spTree>
    <p:extLst>
      <p:ext uri="{BB962C8B-B14F-4D97-AF65-F5344CB8AC3E}">
        <p14:creationId xmlns:p14="http://schemas.microsoft.com/office/powerpoint/2010/main" val="1272519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10</a:t>
            </a:fld>
            <a:endParaRPr lang="en-US"/>
          </a:p>
        </p:txBody>
      </p:sp>
    </p:spTree>
    <p:extLst>
      <p:ext uri="{BB962C8B-B14F-4D97-AF65-F5344CB8AC3E}">
        <p14:creationId xmlns:p14="http://schemas.microsoft.com/office/powerpoint/2010/main" val="562253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11</a:t>
            </a:fld>
            <a:endParaRPr lang="en-US"/>
          </a:p>
        </p:txBody>
      </p:sp>
    </p:spTree>
    <p:extLst>
      <p:ext uri="{BB962C8B-B14F-4D97-AF65-F5344CB8AC3E}">
        <p14:creationId xmlns:p14="http://schemas.microsoft.com/office/powerpoint/2010/main" val="123681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13</a:t>
            </a:fld>
            <a:endParaRPr lang="en-US"/>
          </a:p>
        </p:txBody>
      </p:sp>
    </p:spTree>
    <p:extLst>
      <p:ext uri="{BB962C8B-B14F-4D97-AF65-F5344CB8AC3E}">
        <p14:creationId xmlns:p14="http://schemas.microsoft.com/office/powerpoint/2010/main" val="950350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14</a:t>
            </a:fld>
            <a:endParaRPr lang="en-US"/>
          </a:p>
        </p:txBody>
      </p:sp>
    </p:spTree>
    <p:extLst>
      <p:ext uri="{BB962C8B-B14F-4D97-AF65-F5344CB8AC3E}">
        <p14:creationId xmlns:p14="http://schemas.microsoft.com/office/powerpoint/2010/main" val="1088867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2.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113" y="0"/>
            <a:ext cx="122039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hasCustomPrompt="1"/>
          </p:nvPr>
        </p:nvSpPr>
        <p:spPr>
          <a:xfrm>
            <a:off x="4567032" y="4038600"/>
            <a:ext cx="7255063" cy="830884"/>
          </a:xfrm>
        </p:spPr>
        <p:txBody>
          <a:bodyPr>
            <a:normAutofit/>
            <a:scene3d>
              <a:camera prst="orthographicFront"/>
              <a:lightRig rig="glow" dir="tl">
                <a:rot lat="0" lon="0" rev="5400000"/>
              </a:lightRig>
            </a:scene3d>
            <a:sp3d contourW="12700">
              <a:bevelT w="25400" h="25400"/>
              <a:contourClr>
                <a:schemeClr val="accent6">
                  <a:shade val="73000"/>
                </a:schemeClr>
              </a:contourClr>
            </a:sp3d>
          </a:bodyPr>
          <a:lstStyle>
            <a:lvl1pPr algn="l">
              <a:defRPr sz="3200" b="1" cap="all" spc="0" baseline="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egoe UI" pitchFamily="34" charset="0"/>
                <a:cs typeface="Segoe UI" pitchFamily="34" charset="0"/>
              </a:defRPr>
            </a:lvl1pPr>
          </a:lstStyle>
          <a:p>
            <a:r>
              <a:rPr lang="en-US" dirty="0" err="1"/>
              <a:t>Tên</a:t>
            </a:r>
            <a:r>
              <a:rPr lang="en-US" dirty="0"/>
              <a:t> </a:t>
            </a:r>
            <a:r>
              <a:rPr lang="en-US" dirty="0" err="1"/>
              <a:t>môn</a:t>
            </a:r>
            <a:r>
              <a:rPr lang="en-US" dirty="0"/>
              <a:t> </a:t>
            </a:r>
            <a:r>
              <a:rPr lang="en-US" dirty="0" err="1"/>
              <a:t>học</a:t>
            </a:r>
            <a:endParaRPr lang="en-US" dirty="0"/>
          </a:p>
        </p:txBody>
      </p:sp>
      <p:sp>
        <p:nvSpPr>
          <p:cNvPr id="3" name="Subtitle 2"/>
          <p:cNvSpPr>
            <a:spLocks noGrp="1"/>
          </p:cNvSpPr>
          <p:nvPr>
            <p:ph type="subTitle" idx="1" hasCustomPrompt="1"/>
          </p:nvPr>
        </p:nvSpPr>
        <p:spPr>
          <a:xfrm>
            <a:off x="4567032" y="4800600"/>
            <a:ext cx="7255063" cy="990600"/>
          </a:xfrm>
        </p:spPr>
        <p:txBody>
          <a:bodyPr>
            <a:normAutofit/>
          </a:bodyPr>
          <a:lstStyle>
            <a:lvl1pPr marL="0" indent="0" algn="l">
              <a:buNone/>
              <a:defRPr sz="3200" b="1" cap="small" spc="0" baseline="0">
                <a:ln w="3175"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Tên</a:t>
            </a:r>
            <a:r>
              <a:rPr lang="en-US" dirty="0"/>
              <a:t> </a:t>
            </a:r>
            <a:r>
              <a:rPr lang="en-US" dirty="0" err="1"/>
              <a:t>bài</a:t>
            </a:r>
            <a:r>
              <a:rPr lang="en-US" dirty="0"/>
              <a:t> </a:t>
            </a:r>
            <a:r>
              <a:rPr lang="en-US" dirty="0" err="1"/>
              <a:t>học</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9628" y="1998676"/>
            <a:ext cx="3330081" cy="3867692"/>
          </a:xfrm>
          <a:prstGeom prst="ellipse">
            <a:avLst/>
          </a:prstGeom>
          <a:ln>
            <a:noFill/>
          </a:ln>
          <a:effectLst>
            <a:softEdge rad="112500"/>
          </a:effectLst>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63067" y="2615632"/>
            <a:ext cx="2103203" cy="261229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517125" y="533400"/>
            <a:ext cx="2626541" cy="1447800"/>
          </a:xfrm>
          <a:prstGeom prst="rect">
            <a:avLst/>
          </a:prstGeom>
        </p:spPr>
      </p:pic>
      <p:sp>
        <p:nvSpPr>
          <p:cNvPr id="8" name="Rectangle 7"/>
          <p:cNvSpPr/>
          <p:nvPr userDrawn="1"/>
        </p:nvSpPr>
        <p:spPr>
          <a:xfrm>
            <a:off x="8029096" y="1978223"/>
            <a:ext cx="4159770" cy="369332"/>
          </a:xfrm>
          <a:prstGeom prst="rect">
            <a:avLst/>
          </a:prstGeom>
          <a:noFill/>
        </p:spPr>
        <p:txBody>
          <a:bodyPr wrap="none" lIns="91440" tIns="45720" rIns="91440" bIns="45720">
            <a:spAutoFit/>
          </a:bodyPr>
          <a:lstStyle/>
          <a:p>
            <a:pPr algn="ctr"/>
            <a:r>
              <a:rPr lang="en-US" sz="1800" b="1" cap="none" spc="0" dirty="0">
                <a:ln>
                  <a:noFill/>
                </a:ln>
                <a:solidFill>
                  <a:schemeClr val="bg1"/>
                </a:solidFill>
                <a:effectLst/>
                <a:latin typeface="Segoe UI" pitchFamily="34" charset="0"/>
                <a:cs typeface="Segoe UI" pitchFamily="34" charset="0"/>
              </a:rPr>
              <a:t>Conceive</a:t>
            </a:r>
            <a:r>
              <a:rPr lang="en-US" sz="1800" b="1" cap="none" spc="0" baseline="0" dirty="0">
                <a:ln>
                  <a:noFill/>
                </a:ln>
                <a:solidFill>
                  <a:schemeClr val="bg1"/>
                </a:solidFill>
                <a:effectLst/>
                <a:latin typeface="Segoe UI" pitchFamily="34" charset="0"/>
                <a:cs typeface="Segoe UI" pitchFamily="34" charset="0"/>
              </a:rPr>
              <a:t> Design Implement Operate</a:t>
            </a:r>
            <a:endParaRPr lang="en-US" sz="1800" b="1" cap="none" spc="0" dirty="0">
              <a:ln>
                <a:noFill/>
              </a:ln>
              <a:solidFill>
                <a:schemeClr val="bg1"/>
              </a:solidFill>
              <a:effectLst/>
              <a:latin typeface="Segoe UI" pitchFamily="34" charset="0"/>
              <a:cs typeface="Segoe UI" pitchFamily="34" charset="0"/>
            </a:endParaRPr>
          </a:p>
        </p:txBody>
      </p:sp>
      <p:sp>
        <p:nvSpPr>
          <p:cNvPr id="7" name="TextBox 6"/>
          <p:cNvSpPr txBox="1"/>
          <p:nvPr userDrawn="1"/>
        </p:nvSpPr>
        <p:spPr>
          <a:xfrm>
            <a:off x="9324662" y="6488668"/>
            <a:ext cx="2879277" cy="369332"/>
          </a:xfrm>
          <a:prstGeom prst="rect">
            <a:avLst/>
          </a:prstGeom>
          <a:noFill/>
        </p:spPr>
        <p:txBody>
          <a:bodyPr wrap="none" rtlCol="0">
            <a:spAutoFit/>
          </a:bodyPr>
          <a:lstStyle/>
          <a:p>
            <a:pPr algn="r"/>
            <a:r>
              <a:rPr lang="en-US" b="1" dirty="0">
                <a:solidFill>
                  <a:srgbClr val="FF5A33"/>
                </a:solidFill>
                <a:latin typeface="Century Gothic" pitchFamily="34" charset="0"/>
              </a:rPr>
              <a:t>http://www.poly.edu.vn</a:t>
            </a:r>
          </a:p>
        </p:txBody>
      </p:sp>
      <p:sp>
        <p:nvSpPr>
          <p:cNvPr id="9" name="Rectangle 8"/>
          <p:cNvSpPr/>
          <p:nvPr userDrawn="1"/>
        </p:nvSpPr>
        <p:spPr>
          <a:xfrm>
            <a:off x="858571" y="6062246"/>
            <a:ext cx="2712194" cy="338554"/>
          </a:xfrm>
          <a:prstGeom prst="rect">
            <a:avLst/>
          </a:prstGeom>
          <a:noFill/>
        </p:spPr>
        <p:txBody>
          <a:bodyPr wrap="none" lIns="91440" tIns="45720" rIns="91440" bIns="45720">
            <a:spAutoFit/>
          </a:bodyPr>
          <a:lstStyle/>
          <a:p>
            <a:pPr algn="ctr"/>
            <a:r>
              <a:rPr lang="en-US" sz="1600" b="0" cap="all" spc="0" dirty="0" err="1">
                <a:ln w="18415" cmpd="sng">
                  <a:solidFill>
                    <a:srgbClr val="FFFFFF"/>
                  </a:solidFill>
                  <a:prstDash val="solid"/>
                </a:ln>
                <a:solidFill>
                  <a:srgbClr val="FFFFFF"/>
                </a:solidFill>
                <a:effectLst/>
                <a:latin typeface="Segoe UI" pitchFamily="34" charset="0"/>
                <a:cs typeface="Segoe UI" pitchFamily="34" charset="0"/>
              </a:rPr>
              <a:t>Thực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học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Thực</a:t>
            </a:r>
            <a:r>
              <a:rPr lang="en-US" sz="1600" b="0" cap="all" spc="0" baseline="0" dirty="0">
                <a:ln w="18415" cmpd="sng">
                  <a:solidFill>
                    <a:srgbClr val="FFFFFF"/>
                  </a:solidFill>
                  <a:prstDash val="solid"/>
                </a:ln>
                <a:solidFill>
                  <a:srgbClr val="FFFFFF"/>
                </a:solidFill>
                <a:effectLst/>
                <a:latin typeface="Segoe UI" pitchFamily="34" charset="0"/>
                <a:cs typeface="Segoe UI" pitchFamily="34" charset="0"/>
              </a:rPr>
              <a:t> </a:t>
            </a:r>
            <a:r>
              <a:rPr lang="en-US" sz="1600" b="0" cap="all" spc="0" baseline="0" dirty="0" err="1">
                <a:ln w="18415" cmpd="sng">
                  <a:solidFill>
                    <a:srgbClr val="FFFFFF"/>
                  </a:solidFill>
                  <a:prstDash val="solid"/>
                </a:ln>
                <a:solidFill>
                  <a:srgbClr val="FFFFFF"/>
                </a:solidFill>
                <a:effectLst/>
                <a:latin typeface="Segoe UI" pitchFamily="34" charset="0"/>
                <a:cs typeface="Segoe UI" pitchFamily="34" charset="0"/>
              </a:rPr>
              <a:t>nghiệp</a:t>
            </a:r>
            <a:endParaRPr lang="en-US" sz="1600" b="0" cap="all" spc="0" dirty="0">
              <a:ln w="18415" cmpd="sng">
                <a:solidFill>
                  <a:srgbClr val="FFFFFF"/>
                </a:solidFill>
                <a:prstDash val="solid"/>
              </a:ln>
              <a:solidFill>
                <a:srgbClr val="FFFFFF"/>
              </a:solidFill>
              <a:effectLst/>
              <a:latin typeface="Segoe UI" pitchFamily="34" charset="0"/>
              <a:cs typeface="Segoe UI" pitchFamily="34" charset="0"/>
            </a:endParaRPr>
          </a:p>
        </p:txBody>
      </p:sp>
      <p:cxnSp>
        <p:nvCxnSpPr>
          <p:cNvPr id="15" name="Straight Connector 14"/>
          <p:cNvCxnSpPr/>
          <p:nvPr userDrawn="1"/>
        </p:nvCxnSpPr>
        <p:spPr>
          <a:xfrm>
            <a:off x="4681585" y="4800600"/>
            <a:ext cx="7469056"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455373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3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1BFD7-1BFB-4165-B6C8-93BD150BB7E4}" type="datetimeFigureOut">
              <a:rPr lang="en-US" smtClean="0"/>
              <a:t>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19242089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0"/>
            <a:ext cx="4010040"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3" y="273052"/>
            <a:ext cx="681389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4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40596359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38376594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24850056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0"/>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2" y="274640"/>
            <a:ext cx="8024309"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0254266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a:xfrm>
            <a:off x="-1929897" y="6188077"/>
            <a:ext cx="2844059" cy="365125"/>
          </a:xfrm>
          <a:prstGeom prst="rect">
            <a:avLst/>
          </a:prstGeom>
        </p:spPr>
        <p:txBody>
          <a:bodyPr/>
          <a:lstStyle>
            <a:lvl1pPr>
              <a:defRPr/>
            </a:lvl1pPr>
          </a:lstStyle>
          <a:p>
            <a:pPr>
              <a:defRPr/>
            </a:pPr>
            <a:fld id="{587C0512-7E02-4E40-BD9C-21FAB99329CB}"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61BFD7-1BFB-4165-B6C8-93BD150BB7E4}" type="datetimeFigureOut">
              <a:rPr lang="en-US" smtClean="0"/>
              <a:t>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grpSp>
        <p:nvGrpSpPr>
          <p:cNvPr id="7" name="Group 6"/>
          <p:cNvGrpSpPr/>
          <p:nvPr userDrawn="1"/>
        </p:nvGrpSpPr>
        <p:grpSpPr>
          <a:xfrm>
            <a:off x="0" y="12700"/>
            <a:ext cx="12240699" cy="6845300"/>
            <a:chOff x="0" y="12700"/>
            <a:chExt cx="12213597" cy="6845300"/>
          </a:xfrm>
        </p:grpSpPr>
        <p:pic>
          <p:nvPicPr>
            <p:cNvPr id="8" name="Picture 7"/>
            <p:cNvPicPr>
              <a:picLocks/>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bwMode="auto">
            <a:xfrm>
              <a:off x="3069597" y="12700"/>
              <a:ext cx="9144000" cy="6845300"/>
            </a:xfrm>
            <a:prstGeom prst="rect">
              <a:avLst/>
            </a:prstGeom>
          </p:spPr>
        </p:pic>
        <p:pic>
          <p:nvPicPr>
            <p:cNvPr id="9" name="Picture 8"/>
            <p:cNvPicPr>
              <a:picLocks/>
            </p:cNvPicPr>
            <p:nvPr>
              <p:custDataLst>
                <p:tags r:id="rId2"/>
              </p:custDataLst>
            </p:nvPr>
          </p:nvPicPr>
          <p:blipFill rotWithShape="1">
            <a:blip r:embed="rId4">
              <a:extLst>
                <a:ext uri="{28A0092B-C50C-407E-A947-70E740481C1C}">
                  <a14:useLocalDpi xmlns:a14="http://schemas.microsoft.com/office/drawing/2010/main"/>
                </a:ext>
              </a:extLst>
            </a:blip>
            <a:srcRect r="90861"/>
            <a:stretch/>
          </p:blipFill>
          <p:spPr bwMode="auto">
            <a:xfrm>
              <a:off x="0" y="12700"/>
              <a:ext cx="3069597" cy="6845300"/>
            </a:xfrm>
            <a:prstGeom prst="rect">
              <a:avLst/>
            </a:prstGeom>
          </p:spPr>
        </p:pic>
      </p:grpSp>
      <p:pic>
        <p:nvPicPr>
          <p:cNvPr id="6" name="Picture 2" descr="Image result for thanks"/>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360612" y="4155743"/>
            <a:ext cx="4419600" cy="270225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11" name="Group 10"/>
          <p:cNvGrpSpPr/>
          <p:nvPr userDrawn="1"/>
        </p:nvGrpSpPr>
        <p:grpSpPr>
          <a:xfrm>
            <a:off x="645390" y="2542160"/>
            <a:ext cx="2243139" cy="4371824"/>
            <a:chOff x="-2798010" y="2616804"/>
            <a:chExt cx="2238173" cy="4371824"/>
          </a:xfrm>
        </p:grpSpPr>
        <p:sp>
          <p:nvSpPr>
            <p:cNvPr id="12" name="Freeform 11"/>
            <p:cNvSpPr/>
            <p:nvPr/>
          </p:nvSpPr>
          <p:spPr>
            <a:xfrm>
              <a:off x="-2468880" y="3032760"/>
              <a:ext cx="1737360" cy="1935480"/>
            </a:xfrm>
            <a:custGeom>
              <a:avLst/>
              <a:gdLst>
                <a:gd name="connsiteX0" fmla="*/ 0 w 1737360"/>
                <a:gd name="connsiteY0" fmla="*/ 0 h 1935480"/>
                <a:gd name="connsiteX1" fmla="*/ 228600 w 1737360"/>
                <a:gd name="connsiteY1" fmla="*/ 1158240 h 1935480"/>
                <a:gd name="connsiteX2" fmla="*/ 701040 w 1737360"/>
                <a:gd name="connsiteY2" fmla="*/ 1524000 h 1935480"/>
                <a:gd name="connsiteX3" fmla="*/ 1432560 w 1737360"/>
                <a:gd name="connsiteY3" fmla="*/ 1935480 h 1935480"/>
                <a:gd name="connsiteX4" fmla="*/ 1737360 w 1737360"/>
                <a:gd name="connsiteY4" fmla="*/ 1844040 h 1935480"/>
                <a:gd name="connsiteX5" fmla="*/ 1706880 w 1737360"/>
                <a:gd name="connsiteY5" fmla="*/ 1676400 h 1935480"/>
                <a:gd name="connsiteX6" fmla="*/ 1706880 w 1737360"/>
                <a:gd name="connsiteY6" fmla="*/ 1234440 h 1935480"/>
                <a:gd name="connsiteX7" fmla="*/ 1493520 w 1737360"/>
                <a:gd name="connsiteY7" fmla="*/ 899160 h 1935480"/>
                <a:gd name="connsiteX8" fmla="*/ 1036320 w 1737360"/>
                <a:gd name="connsiteY8" fmla="*/ 701040 h 1935480"/>
                <a:gd name="connsiteX9" fmla="*/ 350520 w 1737360"/>
                <a:gd name="connsiteY9" fmla="*/ 259080 h 1935480"/>
                <a:gd name="connsiteX10" fmla="*/ 0 w 1737360"/>
                <a:gd name="connsiteY10" fmla="*/ 0 h 19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7360" h="1935480">
                  <a:moveTo>
                    <a:pt x="0" y="0"/>
                  </a:moveTo>
                  <a:lnTo>
                    <a:pt x="228600" y="1158240"/>
                  </a:lnTo>
                  <a:lnTo>
                    <a:pt x="701040" y="1524000"/>
                  </a:lnTo>
                  <a:lnTo>
                    <a:pt x="1432560" y="1935480"/>
                  </a:lnTo>
                  <a:lnTo>
                    <a:pt x="1737360" y="1844040"/>
                  </a:lnTo>
                  <a:lnTo>
                    <a:pt x="1706880" y="1676400"/>
                  </a:lnTo>
                  <a:lnTo>
                    <a:pt x="1706880" y="1234440"/>
                  </a:lnTo>
                  <a:lnTo>
                    <a:pt x="1493520" y="899160"/>
                  </a:lnTo>
                  <a:lnTo>
                    <a:pt x="1036320" y="701040"/>
                  </a:lnTo>
                  <a:lnTo>
                    <a:pt x="350520" y="259080"/>
                  </a:lnTo>
                  <a:lnTo>
                    <a:pt x="0" y="0"/>
                  </a:lnTo>
                  <a:close/>
                </a:path>
              </a:pathLst>
            </a:custGeom>
            <a:solidFill>
              <a:schemeClr val="bg1"/>
            </a:solidFill>
            <a:ln>
              <a:noFill/>
            </a:ln>
          </p:spPr>
          <p:txBody>
            <a:bodyPr wrap="none" rtlCol="0" anchor="ctr">
              <a:noAutofit/>
            </a:bodyPr>
            <a:lstStyle/>
            <a:p>
              <a:pPr algn="just">
                <a:lnSpc>
                  <a:spcPct val="120000"/>
                </a:lnSpc>
                <a:spcBef>
                  <a:spcPts val="600"/>
                </a:spcBef>
              </a:pPr>
              <a:endParaRPr lang="vi-VN" sz="2400" b="1">
                <a:latin typeface="Segoe UI" pitchFamily="34" charset="0"/>
                <a:ea typeface="Segoe UI" pitchFamily="34" charset="0"/>
                <a:cs typeface="Segoe UI" pitchFamily="34" charset="0"/>
              </a:endParaRPr>
            </a:p>
          </p:txBody>
        </p:sp>
        <p:grpSp>
          <p:nvGrpSpPr>
            <p:cNvPr id="13" name="Group 12"/>
            <p:cNvGrpSpPr/>
            <p:nvPr/>
          </p:nvGrpSpPr>
          <p:grpSpPr>
            <a:xfrm>
              <a:off x="-2798010" y="2616804"/>
              <a:ext cx="2238173" cy="4371824"/>
              <a:chOff x="100462" y="2616804"/>
              <a:chExt cx="2238173" cy="4371824"/>
            </a:xfrm>
          </p:grpSpPr>
          <p:grpSp>
            <p:nvGrpSpPr>
              <p:cNvPr id="14" name="Group 13"/>
              <p:cNvGrpSpPr/>
              <p:nvPr/>
            </p:nvGrpSpPr>
            <p:grpSpPr>
              <a:xfrm>
                <a:off x="100462" y="2616804"/>
                <a:ext cx="2238173" cy="3972506"/>
                <a:chOff x="-84753" y="2896722"/>
                <a:chExt cx="2238173" cy="3972506"/>
              </a:xfrm>
            </p:grpSpPr>
            <p:sp>
              <p:nvSpPr>
                <p:cNvPr id="16" name="Freeform 15"/>
                <p:cNvSpPr/>
                <p:nvPr/>
              </p:nvSpPr>
              <p:spPr>
                <a:xfrm>
                  <a:off x="196771" y="3252486"/>
                  <a:ext cx="114172" cy="1400537"/>
                </a:xfrm>
                <a:custGeom>
                  <a:avLst/>
                  <a:gdLst>
                    <a:gd name="connsiteX0" fmla="*/ 0 w 57873"/>
                    <a:gd name="connsiteY0" fmla="*/ 0 h 1400537"/>
                    <a:gd name="connsiteX1" fmla="*/ 57873 w 57873"/>
                    <a:gd name="connsiteY1" fmla="*/ 1400537 h 1400537"/>
                    <a:gd name="connsiteX2" fmla="*/ 57873 w 57873"/>
                    <a:gd name="connsiteY2" fmla="*/ 1400537 h 1400537"/>
                    <a:gd name="connsiteX3" fmla="*/ 46298 w 57873"/>
                    <a:gd name="connsiteY3" fmla="*/ 57873 h 1400537"/>
                    <a:gd name="connsiteX4" fmla="*/ 0 w 57873"/>
                    <a:gd name="connsiteY4" fmla="*/ 0 h 1400537"/>
                    <a:gd name="connsiteX0" fmla="*/ 0 w 83739"/>
                    <a:gd name="connsiteY0" fmla="*/ 0 h 1400537"/>
                    <a:gd name="connsiteX1" fmla="*/ 57873 w 83739"/>
                    <a:gd name="connsiteY1" fmla="*/ 1400537 h 1400537"/>
                    <a:gd name="connsiteX2" fmla="*/ 57873 w 83739"/>
                    <a:gd name="connsiteY2" fmla="*/ 1400537 h 1400537"/>
                    <a:gd name="connsiteX3" fmla="*/ 83646 w 83739"/>
                    <a:gd name="connsiteY3" fmla="*/ 1142730 h 1400537"/>
                    <a:gd name="connsiteX4" fmla="*/ 46298 w 83739"/>
                    <a:gd name="connsiteY4" fmla="*/ 57873 h 1400537"/>
                    <a:gd name="connsiteX5" fmla="*/ 0 w 83739"/>
                    <a:gd name="connsiteY5" fmla="*/ 0 h 1400537"/>
                    <a:gd name="connsiteX0" fmla="*/ 0 w 114172"/>
                    <a:gd name="connsiteY0" fmla="*/ 0 h 1400537"/>
                    <a:gd name="connsiteX1" fmla="*/ 57873 w 114172"/>
                    <a:gd name="connsiteY1" fmla="*/ 1400537 h 1400537"/>
                    <a:gd name="connsiteX2" fmla="*/ 57873 w 114172"/>
                    <a:gd name="connsiteY2" fmla="*/ 1400537 h 1400537"/>
                    <a:gd name="connsiteX3" fmla="*/ 114126 w 114172"/>
                    <a:gd name="connsiteY3" fmla="*/ 1136634 h 1400537"/>
                    <a:gd name="connsiteX4" fmla="*/ 46298 w 114172"/>
                    <a:gd name="connsiteY4" fmla="*/ 57873 h 1400537"/>
                    <a:gd name="connsiteX5" fmla="*/ 0 w 114172"/>
                    <a:gd name="connsiteY5" fmla="*/ 0 h 140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2" h="1400537">
                      <a:moveTo>
                        <a:pt x="0" y="0"/>
                      </a:moveTo>
                      <a:lnTo>
                        <a:pt x="57873" y="1400537"/>
                      </a:lnTo>
                      <a:lnTo>
                        <a:pt x="57873" y="1400537"/>
                      </a:lnTo>
                      <a:cubicBezTo>
                        <a:pt x="57089" y="1327089"/>
                        <a:pt x="116055" y="1360411"/>
                        <a:pt x="114126" y="1136634"/>
                      </a:cubicBezTo>
                      <a:cubicBezTo>
                        <a:pt x="112197" y="912857"/>
                        <a:pt x="55159" y="217848"/>
                        <a:pt x="46298" y="57873"/>
                      </a:cubicBezTo>
                      <a:lnTo>
                        <a:pt x="0" y="0"/>
                      </a:lnTo>
                      <a:close/>
                    </a:path>
                  </a:pathLst>
                </a:custGeom>
                <a:solidFill>
                  <a:schemeClr val="bg1"/>
                </a:solidFill>
                <a:ln>
                  <a:noFill/>
                </a:ln>
              </p:spPr>
              <p:txBody>
                <a:bodyPr wrap="none" rtlCol="0" anchor="ctr">
                  <a:noAutofit/>
                </a:bodyPr>
                <a:lstStyle/>
                <a:p>
                  <a:pPr algn="just">
                    <a:lnSpc>
                      <a:spcPct val="120000"/>
                    </a:lnSpc>
                    <a:spcBef>
                      <a:spcPts val="600"/>
                    </a:spcBef>
                  </a:pPr>
                  <a:endParaRPr lang="vi-VN" sz="2400" b="1">
                    <a:latin typeface="Segoe UI" pitchFamily="34" charset="0"/>
                    <a:ea typeface="Segoe UI" pitchFamily="34" charset="0"/>
                    <a:cs typeface="Segoe UI" pitchFamily="34" charset="0"/>
                  </a:endParaRPr>
                </a:p>
              </p:txBody>
            </p:sp>
            <p:pic>
              <p:nvPicPr>
                <p:cNvPr id="17" name="Picture 2"/>
                <p:cNvPicPr>
                  <a:picLocks noChangeAspect="1" noChangeArrowheads="1"/>
                </p:cNvPicPr>
                <p:nvPr/>
              </p:nvPicPr>
              <p:blipFill rotWithShape="1">
                <a:blip r:embed="rId6" cstate="email">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966" b="96151" l="24898" r="76658">
                              <a14:foregroundMark x1="30139" y1="9337" x2="46274" y2="16216"/>
                              <a14:foregroundMark x1="46274" y1="17609" x2="54464" y2="23014"/>
                              <a14:foregroundMark x1="56921" y1="29894" x2="69533" y2="34316"/>
                              <a14:foregroundMark x1="69861" y1="35627" x2="69533" y2="63554"/>
                              <a14:foregroundMark x1="68223" y1="62735" x2="70352" y2="43325"/>
                              <a14:foregroundMark x1="71171" y1="38084" x2="71990" y2="51515"/>
                              <a14:foregroundMark x1="66830" y1="41360" x2="67649" y2="52334"/>
                              <a14:foregroundMark x1="68468" y1="43571" x2="48485" y2="34562"/>
                              <a14:foregroundMark x1="69533" y1="48239" x2="62408" y2="37592"/>
                              <a14:foregroundMark x1="63554" y1="38657" x2="66257" y2="47174"/>
                              <a14:foregroundMark x1="53153" y1="19492" x2="54464" y2="23014"/>
                              <a14:foregroundMark x1="27109" y1="8272" x2="29566" y2="50942"/>
                              <a14:foregroundMark x1="31777" y1="40868" x2="30631" y2="20066"/>
                              <a14:foregroundMark x1="28174" y1="8845" x2="29566" y2="42506"/>
                              <a14:foregroundMark x1="36691" y1="46847" x2="42424" y2="48485"/>
                              <a14:foregroundMark x1="45455" y1="56429" x2="46519" y2="60033"/>
                              <a14:foregroundMark x1="49877" y1="44144" x2="58886" y2="65766"/>
                              <a14:foregroundMark x1="44799" y1="56429" x2="44881" y2="52252"/>
                              <a14:foregroundMark x1="64046" y1="38903" x2="62326" y2="45127"/>
                              <a14:foregroundMark x1="65684" y1="38002" x2="63964" y2="43735"/>
                              <a14:foregroundMark x1="62981" y1="38084" x2="63554" y2="41687"/>
                              <a14:foregroundMark x1="64619" y1="37838" x2="62162" y2="40295"/>
                              <a14:foregroundMark x1="64373" y1="38084" x2="65192" y2="44554"/>
                              <a14:foregroundMark x1="62735" y1="38903" x2="66257" y2="41360"/>
                              <a14:foregroundMark x1="66011" y1="45373" x2="69124" y2="50696"/>
                              <a14:foregroundMark x1="67813" y1="44963" x2="69042" y2="50123"/>
                              <a14:foregroundMark x1="69042" y1="44554" x2="69533" y2="50041"/>
                              <a14:foregroundMark x1="69451" y1="44308" x2="69861" y2="50041"/>
                              <a14:foregroundMark x1="69861" y1="45946" x2="69943" y2="51843"/>
                              <a14:foregroundMark x1="69697" y1="45536" x2="69861" y2="51515"/>
                              <a14:foregroundMark x1="69861" y1="46192" x2="70516" y2="49877"/>
                              <a14:foregroundMark x1="71499" y1="51351" x2="66011" y2="47830"/>
                              <a14:foregroundMark x1="64865" y1="38657" x2="62408" y2="41360"/>
                              <a14:foregroundMark x1="61753" y1="38247" x2="64373" y2="41933"/>
                              <a14:foregroundMark x1="59951" y1="38411" x2="66011" y2="41278"/>
                              <a14:foregroundMark x1="65684" y1="37265" x2="63964" y2="41360"/>
                              <a14:foregroundMark x1="59541" y1="37428" x2="61179" y2="42506"/>
                              <a14:foregroundMark x1="61753" y1="38411" x2="64373" y2="43489"/>
                              <a14:foregroundMark x1="62735" y1="39230" x2="62981" y2="41933"/>
                              <a14:foregroundMark x1="61507" y1="37674" x2="62817" y2="43735"/>
                              <a14:foregroundMark x1="61998" y1="38084" x2="63145" y2="42097"/>
                              <a14:foregroundMark x1="61589" y1="38247" x2="63145" y2="42670"/>
                              <a14:foregroundMark x1="62408" y1="37428" x2="64046" y2="42916"/>
                              <a14:foregroundMark x1="62981" y1="37674" x2="65029" y2="43489"/>
                              <a14:foregroundMark x1="63145" y1="35790" x2="66093" y2="44144"/>
                              <a14:foregroundMark x1="64455" y1="37265" x2="66257" y2="45536"/>
                              <a14:foregroundMark x1="64373" y1="37838" x2="67240" y2="43079"/>
                              <a14:foregroundMark x1="62981" y1="38411" x2="62817" y2="43079"/>
                              <a14:foregroundMark x1="62817" y1="42097" x2="65192" y2="45536"/>
                              <a14:foregroundMark x1="28501" y1="26454" x2="29566" y2="42752"/>
                              <a14:foregroundMark x1="26863" y1="5815" x2="33170" y2="93939"/>
                              <a14:foregroundMark x1="27355" y1="4996" x2="27109" y2="8026"/>
                              <a14:foregroundMark x1="61916" y1="36773" x2="66749" y2="41769"/>
                              <a14:foregroundMark x1="65192" y1="34889" x2="67322" y2="46192"/>
                              <a14:foregroundMark x1="68468" y1="41032" x2="69206" y2="52334"/>
                              <a14:foregroundMark x1="70762" y1="46028" x2="70188" y2="51761"/>
                              <a14:foregroundMark x1="71335" y1="47174" x2="69042" y2="52170"/>
                              <a14:foregroundMark x1="71744" y1="51188" x2="65438" y2="48157"/>
                              <a14:foregroundMark x1="67158" y1="47748" x2="70188" y2="49877"/>
                              <a14:foregroundMark x1="71581" y1="52334" x2="62326" y2="36036"/>
                              <a14:foregroundMark x1="62572" y1="35299" x2="66339" y2="40049"/>
                              <a14:foregroundMark x1="64455" y1="35053" x2="65602" y2="41196"/>
                              <a14:foregroundMark x1="64619" y1="35872" x2="66175" y2="45045"/>
                              <a14:foregroundMark x1="62899" y1="38329" x2="65192" y2="44636"/>
                              <a14:foregroundMark x1="63145" y1="37183" x2="65029" y2="44308"/>
                              <a14:foregroundMark x1="62162" y1="37183" x2="67158" y2="46765"/>
                              <a14:foregroundMark x1="63309" y1="35463" x2="68059" y2="52334"/>
                              <a14:foregroundMark x1="65192" y1="40868" x2="70434" y2="50450"/>
                              <a14:foregroundMark x1="68059" y1="41769" x2="69451" y2="50205"/>
                              <a14:foregroundMark x1="67158" y1="41605" x2="68468" y2="52744"/>
                              <a14:foregroundMark x1="68468" y1="47174" x2="69861" y2="54218"/>
                              <a14:foregroundMark x1="68059" y1="44881" x2="69451" y2="53481"/>
                              <a14:foregroundMark x1="69206" y1="45618" x2="70434" y2="55201"/>
                              <a14:foregroundMark x1="68632" y1="45618" x2="70598" y2="54054"/>
                              <a14:foregroundMark x1="69861" y1="47748" x2="69861" y2="53317"/>
                              <a14:foregroundMark x1="69861" y1="46765" x2="69861" y2="51351"/>
                              <a14:foregroundMark x1="70598" y1="45618" x2="70598" y2="52170"/>
                              <a14:foregroundMark x1="70598" y1="48894" x2="71007" y2="53645"/>
                              <a14:foregroundMark x1="70434" y1="45455" x2="70434" y2="49304"/>
                              <a14:foregroundMark x1="70434" y1="46355" x2="70434" y2="54218"/>
                              <a14:foregroundMark x1="70434" y1="46929" x2="70598" y2="52170"/>
                              <a14:foregroundMark x1="70598" y1="47338" x2="70598" y2="53890"/>
                              <a14:foregroundMark x1="70188" y1="44472" x2="70188" y2="52170"/>
                              <a14:foregroundMark x1="70188" y1="43898" x2="70762" y2="52744"/>
                              <a14:foregroundMark x1="70434" y1="47748" x2="70762" y2="53071"/>
                              <a14:foregroundMark x1="69861" y1="43161" x2="70025" y2="50450"/>
                              <a14:foregroundMark x1="66175" y1="40459" x2="67486" y2="48321"/>
                              <a14:foregroundMark x1="65192" y1="35872" x2="67895" y2="47174"/>
                              <a14:foregroundMark x1="63882" y1="36036" x2="66585" y2="44308"/>
                              <a14:foregroundMark x1="64292" y1="38903" x2="65602" y2="45209"/>
                              <a14:foregroundMark x1="63882" y1="38739" x2="65766" y2="45209"/>
                              <a14:foregroundMark x1="64046" y1="39066" x2="65192" y2="44308"/>
                              <a14:foregroundMark x1="63882" y1="41032" x2="65029" y2="45618"/>
                              <a14:foregroundMark x1="64292" y1="41605" x2="65602" y2="46929"/>
                              <a14:foregroundMark x1="70188" y1="46765" x2="70025" y2="53972"/>
                              <a14:foregroundMark x1="70352" y1="45700" x2="70352" y2="51843"/>
                              <a14:foregroundMark x1="70352" y1="43980" x2="69861" y2="52007"/>
                              <a14:foregroundMark x1="69533" y1="44308" x2="69124" y2="52334"/>
                              <a14:foregroundMark x1="68305" y1="48321" x2="68305" y2="53645"/>
                              <a14:foregroundMark x1="67895" y1="46028" x2="67731" y2="50942"/>
                              <a14:foregroundMark x1="67568" y1="47502" x2="67568" y2="53071"/>
                              <a14:foregroundMark x1="66912" y1="47093" x2="66912" y2="53071"/>
                              <a14:foregroundMark x1="66912" y1="48894" x2="66912" y2="54136"/>
                              <a14:foregroundMark x1="66912" y1="45864" x2="67240" y2="53399"/>
                              <a14:foregroundMark x1="67404" y1="46355" x2="68141" y2="53972"/>
                              <a14:foregroundMark x1="68141" y1="47420" x2="69124" y2="54791"/>
                              <a14:foregroundMark x1="70025" y1="44308" x2="70188" y2="53071"/>
                              <a14:foregroundMark x1="71253" y1="43407" x2="71253" y2="50287"/>
                              <a14:foregroundMark x1="71253" y1="47256" x2="71253" y2="55528"/>
                              <a14:foregroundMark x1="71826" y1="45536" x2="71826" y2="52907"/>
                              <a14:foregroundMark x1="71826" y1="47093" x2="71826" y2="52580"/>
                              <a14:foregroundMark x1="71663" y1="45536" x2="71663" y2="52580"/>
                              <a14:foregroundMark x1="71663" y1="46028" x2="70925" y2="53563"/>
                              <a14:foregroundMark x1="70925" y1="46765" x2="70925" y2="52907"/>
                              <a14:foregroundMark x1="70925" y1="43898" x2="70598" y2="53235"/>
                              <a14:foregroundMark x1="70598" y1="48321" x2="70352" y2="53071"/>
                              <a14:foregroundMark x1="70188" y1="47256" x2="70352" y2="53972"/>
                              <a14:foregroundMark x1="70352" y1="46601" x2="70352" y2="54136"/>
                              <a14:foregroundMark x1="70352" y1="45700" x2="70352" y2="50614"/>
                              <a14:foregroundMark x1="70352" y1="47093" x2="70352" y2="53071"/>
                              <a14:foregroundMark x1="70352" y1="47502" x2="70188" y2="54300"/>
                              <a14:foregroundMark x1="69369" y1="46028" x2="69206" y2="50614"/>
                              <a14:foregroundMark x1="69206" y1="47666" x2="69206" y2="52416"/>
                              <a14:foregroundMark x1="69206" y1="44963" x2="69206" y2="49713"/>
                              <a14:foregroundMark x1="69206" y1="45536" x2="68960" y2="49959"/>
                              <a14:foregroundMark x1="68960" y1="45209" x2="68305" y2="53563"/>
                              <a14:foregroundMark x1="67731" y1="48731" x2="67731" y2="54464"/>
                              <a14:foregroundMark x1="66912" y1="47093" x2="66912" y2="52334"/>
                              <a14:foregroundMark x1="68059" y1="46192" x2="68468" y2="52334"/>
                              <a14:foregroundMark x1="69369" y1="48321" x2="69861" y2="52580"/>
                              <a14:foregroundMark x1="70598" y1="47256" x2="70925" y2="52907"/>
                              <a14:foregroundMark x1="70925" y1="49386" x2="71417" y2="55528"/>
                              <a14:foregroundMark x1="66667" y1="39885" x2="66667" y2="43079"/>
                              <a14:foregroundMark x1="63882" y1="36364" x2="63882" y2="44144"/>
                              <a14:foregroundMark x1="27518" y1="8108" x2="28583" y2="27518"/>
                              <a14:foregroundMark x1="27846" y1="9091" x2="27928" y2="15889"/>
                              <a14:foregroundMark x1="28256" y1="9091" x2="27928" y2="15233"/>
                              <a14:foregroundMark x1="27928" y1="9582" x2="27928" y2="15315"/>
                              <a14:foregroundMark x1="27518" y1="8518" x2="28583" y2="33743"/>
                              <a14:foregroundMark x1="28010" y1="9500" x2="28256" y2="33170"/>
                              <a14:foregroundMark x1="29238" y1="17199" x2="29238" y2="27027"/>
                              <a14:foregroundMark x1="28829" y1="20147" x2="28665" y2="29484"/>
                              <a14:foregroundMark x1="28665" y1="18509" x2="28665" y2="29975"/>
                              <a14:foregroundMark x1="28419" y1="18591" x2="28337" y2="29730"/>
                              <a14:foregroundMark x1="28256" y1="16462" x2="28256" y2="25471"/>
                              <a14:foregroundMark x1="27437" y1="9173" x2="27437" y2="20147"/>
                              <a14:foregroundMark x1="28010" y1="9337" x2="28337" y2="26454"/>
                              <a14:foregroundMark x1="28665" y1="8681" x2="28665" y2="17690"/>
                              <a14:foregroundMark x1="27928" y1="9582" x2="27928" y2="16871"/>
                              <a14:foregroundMark x1="27928" y1="10074" x2="27928" y2="16380"/>
                              <a14:foregroundMark x1="27928" y1="9910" x2="28092" y2="16953"/>
                              <a14:foregroundMark x1="27518" y1="10319" x2="28993" y2="23260"/>
                              <a14:foregroundMark x1="27764" y1="16462" x2="28092" y2="24652"/>
                              <a14:foregroundMark x1="27928" y1="18755" x2="27928" y2="22113"/>
                              <a14:foregroundMark x1="27682" y1="19165" x2="28010" y2="23915"/>
                              <a14:foregroundMark x1="29238" y1="36773" x2="28911" y2="43571"/>
                              <a14:foregroundMark x1="28829" y1="37183" x2="28829" y2="41769"/>
                              <a14:foregroundMark x1="28501" y1="36691" x2="28665" y2="40704"/>
                              <a14:foregroundMark x1="28665" y1="34562" x2="29566" y2="42015"/>
                              <a14:foregroundMark x1="29566" y1="33415" x2="30221" y2="41114"/>
                              <a14:foregroundMark x1="30221" y1="32187" x2="30631" y2="40459"/>
                              <a14:foregroundMark x1="30631" y1="26699" x2="30631" y2="33989"/>
                              <a14:foregroundMark x1="29484" y1="26699" x2="29484" y2="34808"/>
                              <a14:foregroundMark x1="28993" y1="24980" x2="29075" y2="33088"/>
                              <a14:foregroundMark x1="28501" y1="23833" x2="28501" y2="32596"/>
                              <a14:foregroundMark x1="28501" y1="23260" x2="29075" y2="33661"/>
                              <a14:foregroundMark x1="28419" y1="22932" x2="28419" y2="29975"/>
                              <a14:foregroundMark x1="28419" y1="21048" x2="28665" y2="31695"/>
                              <a14:foregroundMark x1="27928" y1="24161" x2="28419" y2="33907"/>
                              <a14:foregroundMark x1="28419" y1="24324" x2="30303" y2="36937"/>
                              <a14:backgroundMark x1="26044" y1="32596" x2="27764" y2="70844"/>
                              <a14:backgroundMark x1="33661" y1="54300" x2="36118" y2="74283"/>
                              <a14:backgroundMark x1="30958" y1="4423" x2="55610" y2="12940"/>
                              <a14:backgroundMark x1="51515" y1="11548" x2="67322" y2="26044"/>
                              <a14:backgroundMark x1="61916" y1="27191" x2="71744" y2="26618"/>
                              <a14:backgroundMark x1="69533" y1="6388" x2="71744" y2="19247"/>
                              <a14:backgroundMark x1="75020" y1="32924" x2="74201" y2="94267"/>
                              <a14:backgroundMark x1="70925" y1="92056" x2="38575" y2="91237"/>
                              <a14:backgroundMark x1="32023" y1="94758" x2="26044" y2="7699"/>
                              <a14:backgroundMark x1="31450" y1="53972" x2="34480" y2="93694"/>
                              <a14:backgroundMark x1="38575" y1="94758" x2="59132" y2="95086"/>
                              <a14:backgroundMark x1="37265" y1="58067" x2="45209" y2="80835"/>
                              <a14:backgroundMark x1="43243" y1="71007" x2="67649" y2="81081"/>
                              <a14:backgroundMark x1="70106" y1="73464" x2="40213" y2="84685"/>
                            </a14:backgroundRemoval>
                          </a14:imgEffect>
                        </a14:imgLayer>
                      </a14:imgProps>
                    </a:ext>
                    <a:ext uri="{28A0092B-C50C-407E-A947-70E740481C1C}">
                      <a14:useLocalDpi xmlns:a14="http://schemas.microsoft.com/office/drawing/2010/main"/>
                    </a:ext>
                  </a:extLst>
                </a:blip>
                <a:srcRect l="20048" r="23612"/>
                <a:stretch/>
              </p:blipFill>
              <p:spPr bwMode="auto">
                <a:xfrm>
                  <a:off x="-84753" y="2896722"/>
                  <a:ext cx="2238173" cy="3972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3"/>
              <p:cNvPicPr>
                <a:picLocks noChangeAspect="1" noChangeArrowheads="1"/>
              </p:cNvPicPr>
              <p:nvPr/>
            </p:nvPicPr>
            <p:blipFill rotWithShape="1">
              <a:blip r:embed="rId8" cstate="email">
                <a:clrChange>
                  <a:clrFrom>
                    <a:srgbClr val="CBC9CC"/>
                  </a:clrFrom>
                  <a:clrTo>
                    <a:srgbClr val="CBC9CC">
                      <a:alpha val="0"/>
                    </a:srgbClr>
                  </a:clrTo>
                </a:clrChange>
                <a:extLst>
                  <a:ext uri="{BEBA8EAE-BF5A-486C-A8C5-ECC9F3942E4B}">
                    <a14:imgProps xmlns:a14="http://schemas.microsoft.com/office/drawing/2010/main">
                      <a14:imgLayer r:embed="rId9">
                        <a14:imgEffect>
                          <a14:backgroundRemoval t="2439" b="97073" l="9016" r="67213"/>
                        </a14:imgEffect>
                      </a14:imgLayer>
                    </a14:imgProps>
                  </a:ext>
                  <a:ext uri="{28A0092B-C50C-407E-A947-70E740481C1C}">
                    <a14:useLocalDpi xmlns:a14="http://schemas.microsoft.com/office/drawing/2010/main"/>
                  </a:ext>
                </a:extLst>
              </a:blip>
              <a:srcRect/>
              <a:stretch/>
            </p:blipFill>
            <p:spPr bwMode="auto">
              <a:xfrm>
                <a:off x="100462" y="5057191"/>
                <a:ext cx="1150930" cy="193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9562561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q"/>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001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bjective Layout">
    <p:spTree>
      <p:nvGrpSpPr>
        <p:cNvPr id="1" name=""/>
        <p:cNvGrpSpPr/>
        <p:nvPr/>
      </p:nvGrpSpPr>
      <p:grpSpPr>
        <a:xfrm>
          <a:off x="0" y="0"/>
          <a:ext cx="0" cy="0"/>
          <a:chOff x="0" y="0"/>
          <a:chExt cx="0" cy="0"/>
        </a:xfrm>
      </p:grpSpPr>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2436812" y="1066800"/>
            <a:ext cx="9142571" cy="5257800"/>
          </a:xfrm>
        </p:spPr>
        <p:txBody>
          <a:bodyPr>
            <a:normAutofit/>
          </a:bodyPr>
          <a:lstStyle>
            <a:lvl1pPr marL="342900" indent="-342900">
              <a:buClr>
                <a:srgbClr val="FF5A33"/>
              </a:buClr>
              <a:buFont typeface="Wingdings" pitchFamily="2" charset="2"/>
              <a:buChar char="¤"/>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pic>
        <p:nvPicPr>
          <p:cNvPr id="10" name="Picture 2" descr="D:\Pictures\PNG\present.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03212" y="1501139"/>
            <a:ext cx="2318714" cy="535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6125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Layout">
    <p:spTree>
      <p:nvGrpSpPr>
        <p:cNvPr id="1" name=""/>
        <p:cNvGrpSpPr/>
        <p:nvPr/>
      </p:nvGrpSpPr>
      <p:grpSpPr>
        <a:xfrm>
          <a:off x="0" y="0"/>
          <a:ext cx="0" cy="0"/>
          <a:chOff x="0" y="0"/>
          <a:chExt cx="0" cy="0"/>
        </a:xfrm>
      </p:grpSpPr>
      <p:pic>
        <p:nvPicPr>
          <p:cNvPr id="10" name="Picture 2" descr="D:\Pictures\PNG\present.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flipH="1">
            <a:off x="9900340" y="1501140"/>
            <a:ext cx="2318714" cy="5356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amp;"/>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067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ummary Layout">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371012" y="914400"/>
            <a:ext cx="1842993"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Pictures\PNG\present.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flipH="1">
            <a:off x="9900340" y="1501140"/>
            <a:ext cx="2318714" cy="5356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742485" y="274638"/>
            <a:ext cx="8836899"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442" y="1066800"/>
            <a:ext cx="10969942" cy="5257800"/>
          </a:xfrm>
        </p:spPr>
        <p:txBody>
          <a:bodyPr>
            <a:normAutofit/>
          </a:bodyPr>
          <a:lstStyle>
            <a:lvl1pPr marL="342900" indent="-342900">
              <a:buClr>
                <a:srgbClr val="FF5A33"/>
              </a:buClr>
              <a:buFont typeface="Wingdings" pitchFamily="2" charset="2"/>
              <a:buChar char="þ"/>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9" name="Straight Connector 8"/>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4183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4" y="4406902"/>
            <a:ext cx="10360501" cy="1362075"/>
          </a:xfrm>
        </p:spPr>
        <p:txBody>
          <a:bodyPr anchor="t">
            <a:normAutofit/>
          </a:bodyPr>
          <a:lstStyle>
            <a:lvl1pPr algn="ctr">
              <a:defRPr sz="3200" b="1" cap="all" spc="0" baseline="0">
                <a:ln w="18000">
                  <a:solidFill>
                    <a:schemeClr val="accent2">
                      <a:satMod val="140000"/>
                    </a:schemeClr>
                  </a:solidFill>
                  <a:prstDash val="solid"/>
                  <a:miter lim="800000"/>
                </a:ln>
                <a:noFill/>
                <a:effectLst>
                  <a:outerShdw blurRad="25500" dist="23000" dir="7020000" algn="tl">
                    <a:srgbClr val="000000">
                      <a:alpha val="50000"/>
                    </a:srgbClr>
                  </a:outerShdw>
                </a:effectLst>
              </a:defRPr>
            </a:lvl1pPr>
          </a:lstStyle>
          <a:p>
            <a:r>
              <a:rPr lang="en-US" dirty="0"/>
              <a:t>Click to edit Master title style</a:t>
            </a:r>
          </a:p>
        </p:txBody>
      </p:sp>
      <p:sp>
        <p:nvSpPr>
          <p:cNvPr id="4" name="Date Placeholder 3"/>
          <p:cNvSpPr>
            <a:spLocks noGrp="1"/>
          </p:cNvSpPr>
          <p:nvPr>
            <p:ph type="dt" sz="half" idx="10"/>
          </p:nvPr>
        </p:nvSpPr>
        <p:spPr/>
        <p:txBody>
          <a:bodyPr/>
          <a:lstStyle/>
          <a:p>
            <a:fld id="{BD61BFD7-1BFB-4165-B6C8-93BD150BB7E4}" type="datetimeFigureOut">
              <a:rPr lang="en-US" smtClean="0"/>
              <a:t>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25246" y="1219202"/>
            <a:ext cx="2138334" cy="3029373"/>
          </a:xfrm>
          <a:prstGeom prst="rect">
            <a:avLst/>
          </a:prstGeom>
        </p:spPr>
      </p:pic>
    </p:spTree>
    <p:extLst>
      <p:ext uri="{BB962C8B-B14F-4D97-AF65-F5344CB8AC3E}">
        <p14:creationId xmlns:p14="http://schemas.microsoft.com/office/powerpoint/2010/main" val="20828401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1015" y="3581400"/>
            <a:ext cx="10969942"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D61BFD7-1BFB-4165-B6C8-93BD150BB7E4}" type="datetimeFigureOut">
              <a:rPr lang="en-US" smtClean="0"/>
              <a:t>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pic>
        <p:nvPicPr>
          <p:cNvPr id="5122" name="Picture 2" descr="Image result for Dem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4723" y="1295400"/>
            <a:ext cx="614808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6903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990601"/>
            <a:ext cx="5383397" cy="5135564"/>
          </a:xfrm>
        </p:spPr>
        <p:txBody>
          <a:bodyPr/>
          <a:lstStyle>
            <a:lvl1pPr marL="342900" indent="-342900">
              <a:buClr>
                <a:srgbClr val="FF3300"/>
              </a:buClr>
              <a:buFont typeface="Wingdings" pitchFamily="2" charset="2"/>
              <a:buChar char="v"/>
              <a:defRPr sz="2800">
                <a:latin typeface="Segoe UI" pitchFamily="34" charset="0"/>
                <a:cs typeface="Segoe UI" pitchFamily="34" charset="0"/>
              </a:defRPr>
            </a:lvl1pPr>
            <a:lvl2pPr marL="742950" indent="-285750">
              <a:buClr>
                <a:srgbClr val="FF3300"/>
              </a:buClr>
              <a:buFont typeface="Wingdings" pitchFamily="2" charset="2"/>
              <a:buChar char="Ø"/>
              <a:defRPr sz="2400">
                <a:latin typeface="Segoe UI" pitchFamily="34" charset="0"/>
                <a:cs typeface="Segoe UI" pitchFamily="34" charset="0"/>
              </a:defRPr>
            </a:lvl2pPr>
            <a:lvl3pPr>
              <a:defRPr sz="2000">
                <a:latin typeface="Segoe UI" pitchFamily="34" charset="0"/>
                <a:cs typeface="Segoe UI" pitchFamily="34" charset="0"/>
              </a:defRPr>
            </a:lvl3pPr>
            <a:lvl4pPr>
              <a:defRPr sz="1800">
                <a:latin typeface="Segoe UI" pitchFamily="34" charset="0"/>
                <a:cs typeface="Segoe UI" pitchFamily="34" charset="0"/>
              </a:defRPr>
            </a:lvl4pPr>
            <a:lvl5pPr>
              <a:defRPr sz="1800">
                <a:latin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7" y="990601"/>
            <a:ext cx="5383397" cy="5135564"/>
          </a:xfrm>
        </p:spPr>
        <p:txBody>
          <a:bodyPr/>
          <a:lstStyle>
            <a:lvl1pPr marL="342900" indent="-342900">
              <a:buClr>
                <a:srgbClr val="FF3300"/>
              </a:buClr>
              <a:buFont typeface="Wingdings" pitchFamily="2" charset="2"/>
              <a:buChar char="v"/>
              <a:defRPr sz="2800">
                <a:latin typeface="Segoe UI" pitchFamily="34" charset="0"/>
                <a:cs typeface="Segoe UI" pitchFamily="34" charset="0"/>
              </a:defRPr>
            </a:lvl1pPr>
            <a:lvl2pPr marL="742950" indent="-285750">
              <a:buClr>
                <a:srgbClr val="FF3300"/>
              </a:buClr>
              <a:buFont typeface="Wingdings" pitchFamily="2" charset="2"/>
              <a:buChar char="Ø"/>
              <a:defRPr sz="2400">
                <a:latin typeface="Segoe UI" pitchFamily="34" charset="0"/>
                <a:cs typeface="Segoe UI" pitchFamily="34" charset="0"/>
              </a:defRPr>
            </a:lvl2pPr>
            <a:lvl3pPr>
              <a:defRPr sz="2000">
                <a:latin typeface="Segoe UI" pitchFamily="34" charset="0"/>
                <a:cs typeface="Segoe UI" pitchFamily="34" charset="0"/>
              </a:defRPr>
            </a:lvl3pPr>
            <a:lvl4pPr>
              <a:defRPr sz="1800">
                <a:latin typeface="Segoe UI" pitchFamily="34" charset="0"/>
                <a:cs typeface="Segoe UI" pitchFamily="34" charset="0"/>
              </a:defRPr>
            </a:lvl4pPr>
            <a:lvl5pPr>
              <a:defRPr sz="1800">
                <a:latin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D61BFD7-1BFB-4165-B6C8-93BD150BB7E4}" type="datetimeFigureOut">
              <a:rPr lang="en-US" smtClean="0"/>
              <a:t>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10" name="Straight Connector 9"/>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a:xfrm>
            <a:off x="2742486" y="274638"/>
            <a:ext cx="8836898" cy="492886"/>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637152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2" y="914400"/>
            <a:ext cx="5385515" cy="639762"/>
          </a:xfrm>
        </p:spPr>
        <p:txBody>
          <a:bodyPr anchor="b"/>
          <a:lstStyle>
            <a:lvl1pPr marL="0" indent="0">
              <a:buNone/>
              <a:defRPr sz="2400" b="1" cap="small" baseline="0">
                <a:solidFill>
                  <a:srgbClr val="FF3300"/>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442" y="1600201"/>
            <a:ext cx="5385515" cy="4525963"/>
          </a:xfrm>
        </p:spPr>
        <p:txBody>
          <a:bodyPr/>
          <a:lstStyle>
            <a:lvl1pPr marL="342900" indent="-342900">
              <a:buClr>
                <a:srgbClr val="FF3300"/>
              </a:buClr>
              <a:buFont typeface="Wingdings" pitchFamily="2" charset="2"/>
              <a:buChar char="v"/>
              <a:defRPr sz="2400"/>
            </a:lvl1pPr>
            <a:lvl2pPr marL="742950" indent="-285750">
              <a:buClr>
                <a:srgbClr val="FF3300"/>
              </a:buClr>
              <a:buFont typeface="Wingdings" pitchFamily="2" charset="2"/>
              <a:buChar char="Ø"/>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1755" y="914400"/>
            <a:ext cx="5387630" cy="639762"/>
          </a:xfrm>
        </p:spPr>
        <p:txBody>
          <a:bodyPr anchor="b"/>
          <a:lstStyle>
            <a:lvl1pPr marL="0" indent="0">
              <a:buNone/>
              <a:defRPr sz="2400" b="1" cap="small" baseline="0">
                <a:solidFill>
                  <a:srgbClr val="FF3300"/>
                </a:solidFill>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5" y="1600201"/>
            <a:ext cx="5387630" cy="4525963"/>
          </a:xfrm>
        </p:spPr>
        <p:txBody>
          <a:bodyPr/>
          <a:lstStyle>
            <a:lvl1pPr marL="342900" indent="-342900">
              <a:buClr>
                <a:srgbClr val="FF3300"/>
              </a:buClr>
              <a:buFont typeface="Wingdings" pitchFamily="2" charset="2"/>
              <a:buChar char="v"/>
              <a:defRPr sz="2400"/>
            </a:lvl1pPr>
            <a:lvl2pPr marL="742950" indent="-285750">
              <a:buClr>
                <a:srgbClr val="FF3300"/>
              </a:buClr>
              <a:buFont typeface="Wingdings" pitchFamily="2" charset="2"/>
              <a:buChar char="Ø"/>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D61BFD7-1BFB-4165-B6C8-93BD150BB7E4}" type="datetimeFigureOut">
              <a:rPr lang="en-US" smtClean="0"/>
              <a:t>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ACEE26-D979-411F-B229-D9F26BAEDF07}" type="slidenum">
              <a:rPr lang="en-US" smtClean="0"/>
              <a:t>‹#›</a:t>
            </a:fld>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51" y="218718"/>
            <a:ext cx="2104236" cy="548806"/>
          </a:xfrm>
          <a:prstGeom prst="rect">
            <a:avLst/>
          </a:prstGeom>
        </p:spPr>
      </p:pic>
      <p:cxnSp>
        <p:nvCxnSpPr>
          <p:cNvPr id="12" name="Straight Connector 11"/>
          <p:cNvCxnSpPr/>
          <p:nvPr userDrawn="1"/>
        </p:nvCxnSpPr>
        <p:spPr>
          <a:xfrm>
            <a:off x="609442" y="838200"/>
            <a:ext cx="10969942"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2742486" y="274638"/>
            <a:ext cx="8836898" cy="563562"/>
          </a:xfrm>
        </p:spPr>
        <p:txBody>
          <a:bodyPr>
            <a:norm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304542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38"/>
            <a:ext cx="10969942"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2" y="1600202"/>
            <a:ext cx="10969942"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2"/>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1BFD7-1BFB-4165-B6C8-93BD150BB7E4}" type="datetimeFigureOut">
              <a:rPr lang="en-US" smtClean="0"/>
              <a:t>9/20/20</a:t>
            </a:fld>
            <a:endParaRPr lang="en-US"/>
          </a:p>
        </p:txBody>
      </p:sp>
      <p:sp>
        <p:nvSpPr>
          <p:cNvPr id="5" name="Footer Placeholder 4"/>
          <p:cNvSpPr>
            <a:spLocks noGrp="1"/>
          </p:cNvSpPr>
          <p:nvPr>
            <p:ph type="ftr" sz="quarter" idx="3"/>
          </p:nvPr>
        </p:nvSpPr>
        <p:spPr>
          <a:xfrm>
            <a:off x="4164516" y="6356352"/>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2"/>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CEE26-D979-411F-B229-D9F26BAEDF07}" type="slidenum">
              <a:rPr lang="en-US" smtClean="0"/>
              <a:t>‹#›</a:t>
            </a:fld>
            <a:endParaRPr lang="en-US"/>
          </a:p>
        </p:txBody>
      </p:sp>
    </p:spTree>
    <p:extLst>
      <p:ext uri="{BB962C8B-B14F-4D97-AF65-F5344CB8AC3E}">
        <p14:creationId xmlns:p14="http://schemas.microsoft.com/office/powerpoint/2010/main" val="232391893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85" r:id="rId3"/>
    <p:sldLayoutId id="2147483686" r:id="rId4"/>
    <p:sldLayoutId id="2147483687" r:id="rId5"/>
    <p:sldLayoutId id="2147483673" r:id="rId6"/>
    <p:sldLayoutId id="2147483688" r:id="rId7"/>
    <p:sldLayoutId id="2147483674" r:id="rId8"/>
    <p:sldLayoutId id="2147483675" r:id="rId9"/>
    <p:sldLayoutId id="2147483677" r:id="rId10"/>
    <p:sldLayoutId id="2147483678" r:id="rId11"/>
    <p:sldLayoutId id="2147483679" r:id="rId12"/>
    <p:sldLayoutId id="2147483680" r:id="rId13"/>
    <p:sldLayoutId id="2147483681" r:id="rId14"/>
    <p:sldLayoutId id="2147483682" r:id="rId15"/>
    <p:sldLayoutId id="2147483689" r:id="rId16"/>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a:t>Lập</a:t>
            </a:r>
            <a:r>
              <a:rPr lang="en-US" dirty="0"/>
              <a:t> </a:t>
            </a:r>
            <a:r>
              <a:rPr lang="en-US" dirty="0" err="1"/>
              <a:t>trình</a:t>
            </a:r>
            <a:r>
              <a:rPr lang="en-US" dirty="0"/>
              <a:t> ECMAScript</a:t>
            </a:r>
          </a:p>
        </p:txBody>
      </p:sp>
      <p:sp>
        <p:nvSpPr>
          <p:cNvPr id="3" name="Subtitle 2"/>
          <p:cNvSpPr>
            <a:spLocks noGrp="1"/>
          </p:cNvSpPr>
          <p:nvPr>
            <p:ph type="subTitle" idx="1"/>
          </p:nvPr>
        </p:nvSpPr>
        <p:spPr>
          <a:xfrm>
            <a:off x="4567032" y="4876800"/>
            <a:ext cx="7255063" cy="990600"/>
          </a:xfrm>
        </p:spPr>
        <p:txBody>
          <a:bodyPr/>
          <a:lstStyle/>
          <a:p>
            <a:r>
              <a:rPr lang="en-US" dirty="0" err="1"/>
              <a:t>Biến</a:t>
            </a:r>
            <a:r>
              <a:rPr lang="en-US" dirty="0"/>
              <a:t> </a:t>
            </a:r>
            <a:r>
              <a:rPr lang="en-US" dirty="0" err="1"/>
              <a:t>và</a:t>
            </a:r>
            <a:r>
              <a:rPr lang="en-US" dirty="0"/>
              <a:t> </a:t>
            </a:r>
            <a:r>
              <a:rPr lang="en-US" dirty="0" err="1"/>
              <a:t>tham</a:t>
            </a:r>
            <a:r>
              <a:rPr lang="en-US" dirty="0"/>
              <a:t> </a:t>
            </a:r>
            <a:r>
              <a:rPr lang="en-US" dirty="0" err="1"/>
              <a:t>số</a:t>
            </a:r>
            <a:endParaRPr lang="en-US" dirty="0"/>
          </a:p>
        </p:txBody>
      </p:sp>
      <p:cxnSp>
        <p:nvCxnSpPr>
          <p:cNvPr id="4" name="Straight Connector 3"/>
          <p:cNvCxnSpPr/>
          <p:nvPr/>
        </p:nvCxnSpPr>
        <p:spPr>
          <a:xfrm>
            <a:off x="4681585" y="4800600"/>
            <a:ext cx="7469056"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58633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Khai</a:t>
            </a:r>
            <a:r>
              <a:rPr lang="en-US" dirty="0"/>
              <a:t> </a:t>
            </a:r>
            <a:r>
              <a:rPr lang="en-US" dirty="0" err="1"/>
              <a:t>báo</a:t>
            </a:r>
            <a:r>
              <a:rPr lang="en-US" dirty="0"/>
              <a:t> const </a:t>
            </a:r>
            <a:r>
              <a:rPr lang="en-US" dirty="0" err="1"/>
              <a:t>trong</a:t>
            </a:r>
            <a:r>
              <a:rPr lang="en-US" dirty="0"/>
              <a:t> </a:t>
            </a:r>
            <a:r>
              <a:rPr lang="en-US" dirty="0" err="1"/>
              <a:t>vòng</a:t>
            </a:r>
            <a:r>
              <a:rPr lang="en-US" dirty="0"/>
              <a:t> </a:t>
            </a:r>
            <a:r>
              <a:rPr lang="en-US" dirty="0" err="1"/>
              <a:t>lặp</a:t>
            </a:r>
            <a:endParaRPr lang="en-US" dirty="0"/>
          </a:p>
        </p:txBody>
      </p:sp>
      <p:sp>
        <p:nvSpPr>
          <p:cNvPr id="4" name="Content Placeholder 3"/>
          <p:cNvSpPr>
            <a:spLocks noGrp="1"/>
          </p:cNvSpPr>
          <p:nvPr>
            <p:ph idx="1"/>
          </p:nvPr>
        </p:nvSpPr>
        <p:spPr>
          <a:xfrm>
            <a:off x="609442" y="1066800"/>
            <a:ext cx="10969942" cy="5257800"/>
          </a:xfrm>
        </p:spPr>
        <p:txBody>
          <a:bodyPr>
            <a:noAutofit/>
          </a:bodyPr>
          <a:lstStyle/>
          <a:p>
            <a:r>
              <a:rPr lang="vi-VN" dirty="0"/>
              <a:t>Hằng số cũng có thể sử dụng trong vòng lặp</a:t>
            </a:r>
          </a:p>
          <a:p>
            <a:endParaRPr lang="vi-VN" dirty="0"/>
          </a:p>
          <a:p>
            <a:endParaRPr lang="vi-VN" dirty="0"/>
          </a:p>
          <a:p>
            <a:endParaRPr lang="vi-VN" dirty="0"/>
          </a:p>
          <a:p>
            <a:endParaRPr lang="vi-VN" dirty="0"/>
          </a:p>
          <a:p>
            <a:endParaRPr lang="vi-VN" dirty="0"/>
          </a:p>
          <a:p>
            <a:endParaRPr lang="vi-VN" dirty="0"/>
          </a:p>
          <a:p>
            <a:endParaRPr lang="vi-VN" dirty="0"/>
          </a:p>
          <a:p>
            <a:endParaRPr lang="vi-VN" dirty="0"/>
          </a:p>
          <a:p>
            <a:pPr marL="0" indent="0">
              <a:buNone/>
            </a:pPr>
            <a:r>
              <a:rPr lang="vi-VN" sz="2400" i="1" dirty="0"/>
              <a:t>    Lưu ý: Giá trị của </a:t>
            </a:r>
            <a:r>
              <a:rPr lang="vi-VN" sz="2400" b="1" i="1" dirty="0"/>
              <a:t>key</a:t>
            </a:r>
            <a:r>
              <a:rPr lang="vi-VN" sz="2400" i="1" dirty="0"/>
              <a:t> không thể thay đổi bên trong vòng lặp.</a:t>
            </a:r>
            <a:endParaRPr lang="en-US" sz="2400" i="1" dirty="0"/>
          </a:p>
        </p:txBody>
      </p:sp>
      <p:pic>
        <p:nvPicPr>
          <p:cNvPr id="6" name="Picture 5" descr="A screenshot of a cell phone&#10;&#10;Description automatically generated">
            <a:extLst>
              <a:ext uri="{FF2B5EF4-FFF2-40B4-BE49-F238E27FC236}">
                <a16:creationId xmlns:a16="http://schemas.microsoft.com/office/drawing/2014/main" id="{4575C0A4-D981-FD4D-8401-635E51010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2" y="1826091"/>
            <a:ext cx="6553200" cy="3457771"/>
          </a:xfrm>
          <a:prstGeom prst="rect">
            <a:avLst/>
          </a:prstGeom>
        </p:spPr>
      </p:pic>
    </p:spTree>
    <p:extLst>
      <p:ext uri="{BB962C8B-B14F-4D97-AF65-F5344CB8AC3E}">
        <p14:creationId xmlns:p14="http://schemas.microsoft.com/office/powerpoint/2010/main" val="326224688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Lưu</a:t>
            </a:r>
            <a:r>
              <a:rPr lang="en-US" dirty="0"/>
              <a:t> </a:t>
            </a:r>
            <a:r>
              <a:rPr lang="en-US" dirty="0" err="1"/>
              <a:t>ý</a:t>
            </a:r>
            <a:r>
              <a:rPr lang="en-US" dirty="0"/>
              <a:t> </a:t>
            </a:r>
            <a:r>
              <a:rPr lang="en-US" dirty="0" err="1"/>
              <a:t>khi</a:t>
            </a:r>
            <a:r>
              <a:rPr lang="en-US" dirty="0"/>
              <a:t> </a:t>
            </a:r>
            <a:r>
              <a:rPr lang="en-US" dirty="0" err="1"/>
              <a:t>sử</a:t>
            </a:r>
            <a:r>
              <a:rPr lang="en-US" dirty="0"/>
              <a:t> </a:t>
            </a:r>
            <a:r>
              <a:rPr lang="en-US" dirty="0" err="1"/>
              <a:t>dụng</a:t>
            </a:r>
            <a:r>
              <a:rPr lang="en-US" dirty="0"/>
              <a:t> const</a:t>
            </a:r>
          </a:p>
        </p:txBody>
      </p:sp>
      <p:sp>
        <p:nvSpPr>
          <p:cNvPr id="4" name="Content Placeholder 3"/>
          <p:cNvSpPr>
            <a:spLocks noGrp="1"/>
          </p:cNvSpPr>
          <p:nvPr>
            <p:ph idx="1"/>
          </p:nvPr>
        </p:nvSpPr>
        <p:spPr>
          <a:xfrm>
            <a:off x="609442" y="1066800"/>
            <a:ext cx="10969942" cy="5257800"/>
          </a:xfrm>
        </p:spPr>
        <p:txBody>
          <a:bodyPr>
            <a:noAutofit/>
          </a:bodyPr>
          <a:lstStyle/>
          <a:p>
            <a:r>
              <a:rPr lang="vi-VN" dirty="0"/>
              <a:t>Hằng số không phải bất biến trong mọi trường hợp. Nếu giá trị phức tạp, chẳng hạn như một đối tượng hoặc mảng, giá trị vẫn có thể được thay đổi. Ví dụ:</a:t>
            </a:r>
            <a:endParaRPr lang="en-US" dirty="0"/>
          </a:p>
        </p:txBody>
      </p:sp>
      <p:pic>
        <p:nvPicPr>
          <p:cNvPr id="5" name="Picture 4">
            <a:extLst>
              <a:ext uri="{FF2B5EF4-FFF2-40B4-BE49-F238E27FC236}">
                <a16:creationId xmlns:a16="http://schemas.microsoft.com/office/drawing/2014/main" id="{0A3A9076-586E-AB49-A931-FFD66CCF8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2" y="2895600"/>
            <a:ext cx="5829300" cy="1930400"/>
          </a:xfrm>
          <a:prstGeom prst="rect">
            <a:avLst/>
          </a:prstGeom>
        </p:spPr>
      </p:pic>
    </p:spTree>
    <p:extLst>
      <p:ext uri="{BB962C8B-B14F-4D97-AF65-F5344CB8AC3E}">
        <p14:creationId xmlns:p14="http://schemas.microsoft.com/office/powerpoint/2010/main" val="26909272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2: </a:t>
            </a:r>
            <a:br>
              <a:rPr lang="en-US" dirty="0"/>
            </a:br>
            <a:r>
              <a:rPr lang="en-US" dirty="0" err="1"/>
              <a:t>Giới</a:t>
            </a:r>
            <a:r>
              <a:rPr lang="en-US" dirty="0"/>
              <a:t> </a:t>
            </a:r>
            <a:r>
              <a:rPr lang="en-US" dirty="0" err="1"/>
              <a:t>thiệu</a:t>
            </a:r>
            <a:r>
              <a:rPr lang="en-US" dirty="0"/>
              <a:t> Template String</a:t>
            </a:r>
          </a:p>
        </p:txBody>
      </p:sp>
    </p:spTree>
    <p:extLst>
      <p:ext uri="{BB962C8B-B14F-4D97-AF65-F5344CB8AC3E}">
        <p14:creationId xmlns:p14="http://schemas.microsoft.com/office/powerpoint/2010/main" val="15042296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string </a:t>
            </a:r>
            <a:r>
              <a:rPr lang="en-US" dirty="0" err="1"/>
              <a:t>là</a:t>
            </a:r>
            <a:r>
              <a:rPr lang="en-US" dirty="0"/>
              <a:t> </a:t>
            </a:r>
            <a:r>
              <a:rPr lang="en-US" dirty="0" err="1"/>
              <a:t>gì</a:t>
            </a:r>
            <a:r>
              <a:rPr lang="en-US" dirty="0"/>
              <a:t>?</a:t>
            </a:r>
          </a:p>
        </p:txBody>
      </p:sp>
      <p:sp>
        <p:nvSpPr>
          <p:cNvPr id="4" name="Content Placeholder 3"/>
          <p:cNvSpPr>
            <a:spLocks noGrp="1"/>
          </p:cNvSpPr>
          <p:nvPr>
            <p:ph idx="1"/>
          </p:nvPr>
        </p:nvSpPr>
        <p:spPr>
          <a:xfrm>
            <a:off x="609442" y="1066800"/>
            <a:ext cx="6475570" cy="5257800"/>
          </a:xfrm>
        </p:spPr>
        <p:txBody>
          <a:bodyPr>
            <a:noAutofit/>
          </a:bodyPr>
          <a:lstStyle/>
          <a:p>
            <a:r>
              <a:rPr lang="en-US" sz="2400" dirty="0" err="1"/>
              <a:t>Là</a:t>
            </a:r>
            <a:r>
              <a:rPr lang="en-US" sz="2400" dirty="0"/>
              <a:t> </a:t>
            </a:r>
            <a:r>
              <a:rPr lang="en-US" sz="2400" dirty="0" err="1"/>
              <a:t>một</a:t>
            </a:r>
            <a:r>
              <a:rPr lang="en-US" sz="2400" dirty="0"/>
              <a:t> </a:t>
            </a:r>
            <a:r>
              <a:rPr lang="en-US" sz="2400" dirty="0" err="1"/>
              <a:t>tính</a:t>
            </a:r>
            <a:r>
              <a:rPr lang="en-US" sz="2400" dirty="0"/>
              <a:t> </a:t>
            </a:r>
            <a:r>
              <a:rPr lang="en-US" sz="2400" dirty="0" err="1"/>
              <a:t>năng</a:t>
            </a:r>
            <a:r>
              <a:rPr lang="en-US" sz="2400" dirty="0"/>
              <a:t> </a:t>
            </a:r>
            <a:r>
              <a:rPr lang="en-US" sz="2400" dirty="0" err="1"/>
              <a:t>mới</a:t>
            </a:r>
            <a:r>
              <a:rPr lang="en-US" sz="2400" dirty="0"/>
              <a:t> </a:t>
            </a:r>
            <a:r>
              <a:rPr lang="en-US" sz="2400" dirty="0" err="1"/>
              <a:t>của</a:t>
            </a:r>
            <a:r>
              <a:rPr lang="en-US" sz="2400" dirty="0"/>
              <a:t> ES6 </a:t>
            </a:r>
            <a:r>
              <a:rPr lang="en-US" sz="2400" dirty="0" err="1"/>
              <a:t>giúp</a:t>
            </a:r>
            <a:r>
              <a:rPr lang="en-US" sz="2400" dirty="0"/>
              <a:t> </a:t>
            </a:r>
            <a:r>
              <a:rPr lang="en-US" sz="2400" dirty="0" err="1"/>
              <a:t>làm</a:t>
            </a:r>
            <a:r>
              <a:rPr lang="en-US" sz="2400" dirty="0"/>
              <a:t> </a:t>
            </a:r>
            <a:r>
              <a:rPr lang="en-US" sz="2400" dirty="0" err="1"/>
              <a:t>việc</a:t>
            </a:r>
            <a:r>
              <a:rPr lang="en-US" sz="2400" dirty="0"/>
              <a:t> </a:t>
            </a:r>
            <a:r>
              <a:rPr lang="en-US" sz="2400" dirty="0" err="1"/>
              <a:t>với</a:t>
            </a:r>
            <a:r>
              <a:rPr lang="en-US" sz="2400" dirty="0"/>
              <a:t> </a:t>
            </a:r>
            <a:r>
              <a:rPr lang="en-US" sz="2400" dirty="0" err="1"/>
              <a:t>chuỗi</a:t>
            </a:r>
            <a:r>
              <a:rPr lang="en-US" sz="2400" dirty="0"/>
              <a:t> </a:t>
            </a:r>
            <a:r>
              <a:rPr lang="en-US" sz="2400" dirty="0" err="1"/>
              <a:t>và</a:t>
            </a:r>
            <a:r>
              <a:rPr lang="en-US" sz="2400" dirty="0"/>
              <a:t> </a:t>
            </a:r>
            <a:r>
              <a:rPr lang="en-US" sz="2400" dirty="0" err="1"/>
              <a:t>các</a:t>
            </a:r>
            <a:r>
              <a:rPr lang="en-US" sz="2400" dirty="0"/>
              <a:t> </a:t>
            </a:r>
            <a:r>
              <a:rPr lang="en-US" sz="2400" dirty="0" err="1"/>
              <a:t>chuỗi</a:t>
            </a:r>
            <a:r>
              <a:rPr lang="en-US" sz="2400" dirty="0"/>
              <a:t> </a:t>
            </a:r>
            <a:r>
              <a:rPr lang="en-US" sz="2400" dirty="0" err="1"/>
              <a:t>dễ</a:t>
            </a:r>
            <a:r>
              <a:rPr lang="en-US" sz="2400" dirty="0"/>
              <a:t> </a:t>
            </a:r>
            <a:r>
              <a:rPr lang="en-US" sz="2400" dirty="0" err="1"/>
              <a:t>dàng</a:t>
            </a:r>
            <a:r>
              <a:rPr lang="en-US" sz="2400" dirty="0"/>
              <a:t> </a:t>
            </a:r>
            <a:r>
              <a:rPr lang="en-US" sz="2400" dirty="0" err="1"/>
              <a:t>hơn</a:t>
            </a:r>
            <a:r>
              <a:rPr lang="en-US" sz="2400" dirty="0"/>
              <a:t> so </a:t>
            </a:r>
            <a:r>
              <a:rPr lang="en-US" sz="2400" dirty="0" err="1"/>
              <a:t>với</a:t>
            </a:r>
            <a:r>
              <a:rPr lang="en-US" sz="2400" dirty="0"/>
              <a:t> </a:t>
            </a:r>
            <a:r>
              <a:rPr lang="en-US" sz="2400" dirty="0" err="1"/>
              <a:t>phiên</a:t>
            </a:r>
            <a:r>
              <a:rPr lang="en-US" sz="2400" dirty="0"/>
              <a:t> </a:t>
            </a:r>
            <a:r>
              <a:rPr lang="en-US" sz="2400" dirty="0" err="1"/>
              <a:t>bản</a:t>
            </a:r>
            <a:r>
              <a:rPr lang="en-US" sz="2400" dirty="0"/>
              <a:t> ES5</a:t>
            </a:r>
          </a:p>
          <a:p>
            <a:r>
              <a:rPr lang="en-US" sz="2400" dirty="0"/>
              <a:t>Bao </a:t>
            </a:r>
            <a:r>
              <a:rPr lang="en-US" sz="2400" dirty="0" err="1"/>
              <a:t>bọc</a:t>
            </a:r>
            <a:r>
              <a:rPr lang="en-US" sz="2400" dirty="0"/>
              <a:t> </a:t>
            </a:r>
            <a:r>
              <a:rPr lang="en-US" sz="2400" dirty="0" err="1"/>
              <a:t>văn</a:t>
            </a:r>
            <a:r>
              <a:rPr lang="en-US" sz="2400" dirty="0"/>
              <a:t> </a:t>
            </a:r>
            <a:r>
              <a:rPr lang="en-US" sz="2400" dirty="0" err="1"/>
              <a:t>bản</a:t>
            </a:r>
            <a:r>
              <a:rPr lang="en-US" sz="2400" dirty="0"/>
              <a:t> </a:t>
            </a:r>
            <a:r>
              <a:rPr lang="en-US" sz="2400" dirty="0" err="1"/>
              <a:t>bằng</a:t>
            </a:r>
            <a:r>
              <a:rPr lang="en-US" sz="2400" dirty="0"/>
              <a:t> </a:t>
            </a:r>
            <a:r>
              <a:rPr lang="en-US" sz="2400" dirty="0" err="1"/>
              <a:t>dấu</a:t>
            </a:r>
            <a:r>
              <a:rPr lang="en-US" sz="2400" dirty="0"/>
              <a:t> `</a:t>
            </a:r>
            <a:r>
              <a:rPr lang="en-US" sz="2400" b="1" dirty="0" err="1"/>
              <a:t>basktick</a:t>
            </a:r>
            <a:r>
              <a:rPr lang="en-US" sz="2400" dirty="0"/>
              <a:t>` ( </a:t>
            </a:r>
            <a:r>
              <a:rPr lang="en-US" sz="2400" dirty="0" err="1"/>
              <a:t>thay</a:t>
            </a:r>
            <a:r>
              <a:rPr lang="en-US" sz="2400" dirty="0"/>
              <a:t> </a:t>
            </a:r>
            <a:r>
              <a:rPr lang="en-US" sz="2400" dirty="0" err="1"/>
              <a:t>vì</a:t>
            </a:r>
            <a:r>
              <a:rPr lang="en-US" sz="2400" dirty="0"/>
              <a:t> </a:t>
            </a:r>
            <a:r>
              <a:rPr lang="en-US" sz="2400" dirty="0" err="1"/>
              <a:t>dấu</a:t>
            </a:r>
            <a:r>
              <a:rPr lang="en-US" sz="2400" dirty="0"/>
              <a:t> </a:t>
            </a:r>
            <a:r>
              <a:rPr lang="en-US" sz="2400" dirty="0" err="1"/>
              <a:t>ngoặc</a:t>
            </a:r>
            <a:r>
              <a:rPr lang="en-US" sz="2400" dirty="0"/>
              <a:t> </a:t>
            </a:r>
            <a:r>
              <a:rPr lang="en-US" sz="2400" dirty="0" err="1"/>
              <a:t>kép</a:t>
            </a:r>
            <a:r>
              <a:rPr lang="en-US" sz="2400" dirty="0"/>
              <a:t> </a:t>
            </a:r>
            <a:r>
              <a:rPr lang="en-US" sz="2400" dirty="0" err="1"/>
              <a:t>hoặc</a:t>
            </a:r>
            <a:r>
              <a:rPr lang="en-US" sz="2400" dirty="0"/>
              <a:t> </a:t>
            </a:r>
            <a:r>
              <a:rPr lang="en-US" sz="2400" dirty="0" err="1"/>
              <a:t>dấu</a:t>
            </a:r>
            <a:r>
              <a:rPr lang="en-US" sz="2400" dirty="0"/>
              <a:t> </a:t>
            </a:r>
            <a:r>
              <a:rPr lang="vi-VN" sz="2400" dirty="0"/>
              <a:t>nháy</a:t>
            </a:r>
            <a:r>
              <a:rPr lang="en-US" sz="2400" dirty="0"/>
              <a:t> </a:t>
            </a:r>
            <a:r>
              <a:rPr lang="en-US" sz="2400" dirty="0" err="1"/>
              <a:t>đơn</a:t>
            </a:r>
            <a:r>
              <a:rPr lang="en-US" sz="2400" dirty="0"/>
              <a:t> )</a:t>
            </a:r>
          </a:p>
          <a:p>
            <a:r>
              <a:rPr lang="en-US" sz="2400" dirty="0" err="1"/>
              <a:t>Ngoài</a:t>
            </a:r>
            <a:r>
              <a:rPr lang="en-US" sz="2400" dirty="0"/>
              <a:t> ra template string </a:t>
            </a:r>
            <a:r>
              <a:rPr lang="en-US" sz="2400" dirty="0" err="1"/>
              <a:t>hỗ</a:t>
            </a:r>
            <a:r>
              <a:rPr lang="en-US" sz="2400" dirty="0"/>
              <a:t> </a:t>
            </a:r>
            <a:r>
              <a:rPr lang="en-US" sz="2400" dirty="0" err="1"/>
              <a:t>trợ</a:t>
            </a:r>
            <a:r>
              <a:rPr lang="en-US" sz="2400" dirty="0"/>
              <a:t> </a:t>
            </a:r>
            <a:r>
              <a:rPr lang="en-US" sz="2400" dirty="0" err="1"/>
              <a:t>những</a:t>
            </a:r>
            <a:r>
              <a:rPr lang="en-US" sz="2400" dirty="0"/>
              <a:t> </a:t>
            </a:r>
            <a:r>
              <a:rPr lang="en-US" sz="2400" dirty="0" err="1"/>
              <a:t>tính</a:t>
            </a:r>
            <a:r>
              <a:rPr lang="en-US" sz="2400" dirty="0"/>
              <a:t> </a:t>
            </a:r>
            <a:r>
              <a:rPr lang="en-US" sz="2400" dirty="0" err="1"/>
              <a:t>năng</a:t>
            </a:r>
            <a:r>
              <a:rPr lang="en-US" sz="2400" dirty="0"/>
              <a:t>: </a:t>
            </a:r>
          </a:p>
          <a:p>
            <a:pPr lvl="1"/>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cho</a:t>
            </a:r>
            <a:r>
              <a:rPr lang="en-US" dirty="0"/>
              <a:t> </a:t>
            </a:r>
            <a:r>
              <a:rPr lang="en-US" dirty="0" err="1"/>
              <a:t>nhiều</a:t>
            </a:r>
            <a:r>
              <a:rPr lang="en-US" dirty="0"/>
              <a:t> </a:t>
            </a:r>
            <a:r>
              <a:rPr lang="en-US" dirty="0" err="1"/>
              <a:t>dòng</a:t>
            </a:r>
            <a:endParaRPr lang="en-US" dirty="0"/>
          </a:p>
          <a:p>
            <a:pPr lvl="1"/>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biểu</a:t>
            </a:r>
            <a:r>
              <a:rPr lang="en-US" dirty="0"/>
              <a:t> </a:t>
            </a:r>
            <a:r>
              <a:rPr lang="en-US" dirty="0" err="1"/>
              <a:t>thức</a:t>
            </a:r>
            <a:r>
              <a:rPr lang="en-US" dirty="0"/>
              <a:t> ( expression ), </a:t>
            </a:r>
            <a:r>
              <a:rPr lang="en-US" dirty="0" err="1"/>
              <a:t>biến</a:t>
            </a:r>
            <a:r>
              <a:rPr lang="en-US" dirty="0"/>
              <a:t>(variable ) </a:t>
            </a:r>
            <a:r>
              <a:rPr lang="en-US" dirty="0" err="1"/>
              <a:t>trong</a:t>
            </a:r>
            <a:r>
              <a:rPr lang="en-US" dirty="0"/>
              <a:t> </a:t>
            </a:r>
            <a:r>
              <a:rPr lang="en-US" dirty="0" err="1"/>
              <a:t>chuỗi</a:t>
            </a:r>
            <a:endParaRPr lang="en-US" dirty="0"/>
          </a:p>
          <a:p>
            <a:pPr lvl="1"/>
            <a:r>
              <a:rPr lang="en-US" dirty="0" err="1"/>
              <a:t>Sử</a:t>
            </a:r>
            <a:r>
              <a:rPr lang="en-US" dirty="0"/>
              <a:t> dung </a:t>
            </a:r>
            <a:r>
              <a:rPr lang="en-US" dirty="0" err="1"/>
              <a:t>các</a:t>
            </a:r>
            <a:r>
              <a:rPr lang="en-US" dirty="0"/>
              <a:t> </a:t>
            </a:r>
            <a:r>
              <a:rPr lang="en-US" dirty="0" err="1"/>
              <a:t>ký</a:t>
            </a:r>
            <a:r>
              <a:rPr lang="en-US" dirty="0"/>
              <a:t> </a:t>
            </a:r>
            <a:r>
              <a:rPr lang="en-US" dirty="0" err="1"/>
              <a:t>tự</a:t>
            </a:r>
            <a:r>
              <a:rPr lang="en-US" dirty="0"/>
              <a:t> </a:t>
            </a:r>
            <a:r>
              <a:rPr lang="en-US" dirty="0" err="1"/>
              <a:t>đặc</a:t>
            </a:r>
            <a:r>
              <a:rPr lang="en-US" dirty="0"/>
              <a:t> </a:t>
            </a:r>
            <a:r>
              <a:rPr lang="en-US" dirty="0" err="1"/>
              <a:t>biệt</a:t>
            </a:r>
            <a:r>
              <a:rPr lang="en-US" dirty="0"/>
              <a:t> an </a:t>
            </a:r>
            <a:r>
              <a:rPr lang="en-US" dirty="0" err="1"/>
              <a:t>toàn</a:t>
            </a:r>
            <a:r>
              <a:rPr lang="en-US" dirty="0"/>
              <a:t> </a:t>
            </a:r>
            <a:r>
              <a:rPr lang="en-US" dirty="0" err="1"/>
              <a:t>hơn</a:t>
            </a:r>
            <a:endParaRPr lang="en-US" dirty="0"/>
          </a:p>
          <a:p>
            <a:pPr lvl="1"/>
            <a:endParaRPr lang="en-US" dirty="0"/>
          </a:p>
          <a:p>
            <a:pPr lvl="1"/>
            <a:endParaRPr lang="en-US" dirty="0"/>
          </a:p>
          <a:p>
            <a:endParaRPr lang="en-US" sz="2400" dirty="0"/>
          </a:p>
        </p:txBody>
      </p:sp>
      <p:pic>
        <p:nvPicPr>
          <p:cNvPr id="2" name="Picture 1">
            <a:extLst>
              <a:ext uri="{FF2B5EF4-FFF2-40B4-BE49-F238E27FC236}">
                <a16:creationId xmlns:a16="http://schemas.microsoft.com/office/drawing/2014/main" id="{55175309-60C3-2643-AAF3-303771A98DE8}"/>
              </a:ext>
            </a:extLst>
          </p:cNvPr>
          <p:cNvPicPr>
            <a:picLocks noChangeAspect="1"/>
          </p:cNvPicPr>
          <p:nvPr/>
        </p:nvPicPr>
        <p:blipFill>
          <a:blip r:embed="rId3"/>
          <a:stretch>
            <a:fillRect/>
          </a:stretch>
        </p:blipFill>
        <p:spPr>
          <a:xfrm>
            <a:off x="7085012" y="2362200"/>
            <a:ext cx="4445000" cy="2463800"/>
          </a:xfrm>
          <a:prstGeom prst="rect">
            <a:avLst/>
          </a:prstGeom>
        </p:spPr>
      </p:pic>
    </p:spTree>
    <p:extLst>
      <p:ext uri="{BB962C8B-B14F-4D97-AF65-F5344CB8AC3E}">
        <p14:creationId xmlns:p14="http://schemas.microsoft.com/office/powerpoint/2010/main" val="19544126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Cú</a:t>
            </a:r>
            <a:r>
              <a:rPr lang="en-US" dirty="0"/>
              <a:t> </a:t>
            </a:r>
            <a:r>
              <a:rPr lang="en-US" dirty="0" err="1"/>
              <a:t>pháp</a:t>
            </a:r>
            <a:endParaRPr lang="en-US" dirty="0"/>
          </a:p>
        </p:txBody>
      </p:sp>
      <p:sp>
        <p:nvSpPr>
          <p:cNvPr id="4" name="Content Placeholder 3"/>
          <p:cNvSpPr>
            <a:spLocks noGrp="1"/>
          </p:cNvSpPr>
          <p:nvPr>
            <p:ph idx="1"/>
          </p:nvPr>
        </p:nvSpPr>
        <p:spPr>
          <a:xfrm>
            <a:off x="609442" y="1066800"/>
            <a:ext cx="10969942" cy="5257800"/>
          </a:xfrm>
        </p:spPr>
        <p:txBody>
          <a:bodyPr>
            <a:noAutofit/>
          </a:bodyPr>
          <a:lstStyle/>
          <a:p>
            <a:r>
              <a:rPr lang="en-US" dirty="0" err="1"/>
              <a:t>Cú</a:t>
            </a:r>
            <a:r>
              <a:rPr lang="en-US" dirty="0"/>
              <a:t> </a:t>
            </a:r>
            <a:r>
              <a:rPr lang="en-US" dirty="0" err="1"/>
              <a:t>pháp</a:t>
            </a:r>
            <a:r>
              <a:rPr lang="en-US" dirty="0"/>
              <a:t> </a:t>
            </a:r>
            <a:r>
              <a:rPr lang="en-US" dirty="0" err="1"/>
              <a:t>cơ</a:t>
            </a:r>
            <a:r>
              <a:rPr lang="en-US" dirty="0"/>
              <a:t> </a:t>
            </a:r>
            <a:r>
              <a:rPr lang="en-US" dirty="0" err="1"/>
              <a:t>bản</a:t>
            </a:r>
            <a:endParaRPr lang="en-US" dirty="0"/>
          </a:p>
          <a:p>
            <a:endParaRPr lang="en-US" dirty="0"/>
          </a:p>
          <a:p>
            <a:endParaRPr lang="en-US" dirty="0"/>
          </a:p>
          <a:p>
            <a:endParaRPr lang="en-US" dirty="0"/>
          </a:p>
          <a:p>
            <a:endParaRPr lang="en-US" dirty="0"/>
          </a:p>
          <a:p>
            <a:r>
              <a:rPr lang="en-US" dirty="0" err="1"/>
              <a:t>Nếu</a:t>
            </a:r>
            <a:r>
              <a:rPr lang="en-US" dirty="0"/>
              <a:t> </a:t>
            </a:r>
            <a:r>
              <a:rPr lang="en-US" dirty="0" err="1"/>
              <a:t>muốn</a:t>
            </a:r>
            <a:r>
              <a:rPr lang="en-US" dirty="0"/>
              <a:t> </a:t>
            </a:r>
            <a:r>
              <a:rPr lang="en-US" dirty="0" err="1"/>
              <a:t>sử</a:t>
            </a:r>
            <a:r>
              <a:rPr lang="en-US" dirty="0"/>
              <a:t> dung </a:t>
            </a:r>
            <a:r>
              <a:rPr lang="en-US" dirty="0" err="1"/>
              <a:t>ký</a:t>
            </a:r>
            <a:r>
              <a:rPr lang="en-US" dirty="0"/>
              <a:t> </a:t>
            </a:r>
            <a:r>
              <a:rPr lang="en-US" dirty="0" err="1"/>
              <a:t>tự</a:t>
            </a:r>
            <a:r>
              <a:rPr lang="en-US" dirty="0"/>
              <a:t> </a:t>
            </a:r>
            <a:r>
              <a:rPr lang="en-US" dirty="0" err="1"/>
              <a:t>đặc</a:t>
            </a:r>
            <a:r>
              <a:rPr lang="en-US" dirty="0"/>
              <a:t> </a:t>
            </a:r>
            <a:r>
              <a:rPr lang="en-US" dirty="0" err="1"/>
              <a:t>biệt</a:t>
            </a:r>
            <a:r>
              <a:rPr lang="en-US" dirty="0"/>
              <a:t> </a:t>
            </a:r>
            <a:r>
              <a:rPr lang="en-US" dirty="0" err="1"/>
              <a:t>chỉ</a:t>
            </a:r>
            <a:r>
              <a:rPr lang="en-US" dirty="0"/>
              <a:t> </a:t>
            </a:r>
            <a:r>
              <a:rPr lang="en-US" dirty="0" err="1"/>
              <a:t>cần</a:t>
            </a:r>
            <a:r>
              <a:rPr lang="en-US" dirty="0"/>
              <a:t> </a:t>
            </a:r>
            <a:r>
              <a:rPr lang="en-US" dirty="0" err="1"/>
              <a:t>thêm</a:t>
            </a:r>
            <a:r>
              <a:rPr lang="en-US" dirty="0"/>
              <a:t> </a:t>
            </a:r>
            <a:r>
              <a:rPr lang="en-US" dirty="0" err="1"/>
              <a:t>dấu</a:t>
            </a:r>
            <a:r>
              <a:rPr lang="en-US" dirty="0"/>
              <a:t> \ </a:t>
            </a:r>
            <a:r>
              <a:rPr lang="en-US" dirty="0" err="1"/>
              <a:t>phía</a:t>
            </a:r>
            <a:r>
              <a:rPr lang="en-US" dirty="0"/>
              <a:t> </a:t>
            </a:r>
            <a:r>
              <a:rPr lang="en-US" dirty="0" err="1"/>
              <a:t>trước</a:t>
            </a:r>
            <a:endParaRPr lang="en-US" dirty="0"/>
          </a:p>
          <a:p>
            <a:endParaRPr lang="en-US" dirty="0"/>
          </a:p>
          <a:p>
            <a:endParaRPr lang="en-US" dirty="0"/>
          </a:p>
        </p:txBody>
      </p:sp>
      <p:pic>
        <p:nvPicPr>
          <p:cNvPr id="10" name="Picture 9" descr="A screenshot of a cell phone&#10;&#10;Description automatically generated">
            <a:extLst>
              <a:ext uri="{FF2B5EF4-FFF2-40B4-BE49-F238E27FC236}">
                <a16:creationId xmlns:a16="http://schemas.microsoft.com/office/drawing/2014/main" id="{099D07A0-CA4F-4942-AD7D-F3784C999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712" y="1981200"/>
            <a:ext cx="7759700" cy="1295400"/>
          </a:xfrm>
          <a:prstGeom prst="rect">
            <a:avLst/>
          </a:prstGeom>
        </p:spPr>
      </p:pic>
      <p:pic>
        <p:nvPicPr>
          <p:cNvPr id="12" name="Picture 11" descr="A picture containing knife&#10;&#10;Description automatically generated">
            <a:extLst>
              <a:ext uri="{FF2B5EF4-FFF2-40B4-BE49-F238E27FC236}">
                <a16:creationId xmlns:a16="http://schemas.microsoft.com/office/drawing/2014/main" id="{16AD0747-68EE-8A49-8C0C-20EB9E241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012" y="4419600"/>
            <a:ext cx="7378700" cy="1155700"/>
          </a:xfrm>
          <a:prstGeom prst="rect">
            <a:avLst/>
          </a:prstGeom>
        </p:spPr>
      </p:pic>
    </p:spTree>
    <p:extLst>
      <p:ext uri="{BB962C8B-B14F-4D97-AF65-F5344CB8AC3E}">
        <p14:creationId xmlns:p14="http://schemas.microsoft.com/office/powerpoint/2010/main" val="24015820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Multiple string</a:t>
            </a:r>
          </a:p>
        </p:txBody>
      </p:sp>
      <p:sp>
        <p:nvSpPr>
          <p:cNvPr id="4" name="Content Placeholder 3"/>
          <p:cNvSpPr>
            <a:spLocks noGrp="1"/>
          </p:cNvSpPr>
          <p:nvPr>
            <p:ph idx="1"/>
          </p:nvPr>
        </p:nvSpPr>
        <p:spPr>
          <a:xfrm>
            <a:off x="609442" y="1066800"/>
            <a:ext cx="10969942" cy="5257800"/>
          </a:xfrm>
        </p:spPr>
        <p:txBody>
          <a:bodyPr>
            <a:noAutofit/>
          </a:bodyPr>
          <a:lstStyle/>
          <a:p>
            <a:r>
              <a:rPr lang="vi-VN" dirty="0"/>
              <a:t>Trong ES5, khi sử dụng dấu ngoặc kép hoặc dấu nháy đơn, các chuỗi phải được chứa hoàn toàn trên một dòng. </a:t>
            </a:r>
          </a:p>
          <a:p>
            <a:r>
              <a:rPr lang="vi-VN" dirty="0"/>
              <a:t>Cách giải quyết cho thiếu sót này là sử dụng </a:t>
            </a:r>
            <a:r>
              <a:rPr lang="vi-VN" b="1" dirty="0"/>
              <a:t>join</a:t>
            </a:r>
            <a:r>
              <a:rPr lang="vi-VN" dirty="0"/>
              <a:t> và </a:t>
            </a:r>
            <a:r>
              <a:rPr lang="vi-VN" b="1" dirty="0"/>
              <a:t>\n</a:t>
            </a:r>
            <a:endParaRPr lang="en-US" b="1" dirty="0"/>
          </a:p>
          <a:p>
            <a:endParaRPr lang="en-US" dirty="0"/>
          </a:p>
          <a:p>
            <a:endParaRPr lang="en-US" dirty="0"/>
          </a:p>
        </p:txBody>
      </p:sp>
      <p:pic>
        <p:nvPicPr>
          <p:cNvPr id="5" name="Picture 4" descr="A picture containing knife&#10;&#10;Description automatically generated">
            <a:extLst>
              <a:ext uri="{FF2B5EF4-FFF2-40B4-BE49-F238E27FC236}">
                <a16:creationId xmlns:a16="http://schemas.microsoft.com/office/drawing/2014/main" id="{F5C1BD4D-212A-F540-88FB-6F5641712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402" y="3289300"/>
            <a:ext cx="4991100" cy="1663700"/>
          </a:xfrm>
          <a:prstGeom prst="rect">
            <a:avLst/>
          </a:prstGeom>
        </p:spPr>
      </p:pic>
      <p:pic>
        <p:nvPicPr>
          <p:cNvPr id="7" name="Picture 6" descr="A close up of a logo&#10;&#10;Description automatically generated">
            <a:extLst>
              <a:ext uri="{FF2B5EF4-FFF2-40B4-BE49-F238E27FC236}">
                <a16:creationId xmlns:a16="http://schemas.microsoft.com/office/drawing/2014/main" id="{B8A53ABB-27D1-5240-BDE6-5E9D0E81A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282" y="3276600"/>
            <a:ext cx="5791200" cy="774700"/>
          </a:xfrm>
          <a:prstGeom prst="rect">
            <a:avLst/>
          </a:prstGeom>
        </p:spPr>
      </p:pic>
    </p:spTree>
    <p:extLst>
      <p:ext uri="{BB962C8B-B14F-4D97-AF65-F5344CB8AC3E}">
        <p14:creationId xmlns:p14="http://schemas.microsoft.com/office/powerpoint/2010/main" val="14378371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Multiple string</a:t>
            </a:r>
          </a:p>
        </p:txBody>
      </p:sp>
      <p:sp>
        <p:nvSpPr>
          <p:cNvPr id="4" name="Content Placeholder 3"/>
          <p:cNvSpPr>
            <a:spLocks noGrp="1"/>
          </p:cNvSpPr>
          <p:nvPr>
            <p:ph idx="1"/>
          </p:nvPr>
        </p:nvSpPr>
        <p:spPr>
          <a:xfrm>
            <a:off x="609442" y="1066800"/>
            <a:ext cx="10969942" cy="5257800"/>
          </a:xfrm>
        </p:spPr>
        <p:txBody>
          <a:bodyPr>
            <a:noAutofit/>
          </a:bodyPr>
          <a:lstStyle/>
          <a:p>
            <a:r>
              <a:rPr lang="vi-VN" sz="2400" dirty="0"/>
              <a:t>Trong ES6, các ký tự mẫu làm cho các chuỗi nhiều dòng trở nên dễ dàng vì không có cú pháp đặc biệt. Chỉ cần bao gồm xuống dòng nơi bạn muốn.</a:t>
            </a:r>
          </a:p>
          <a:p>
            <a:endParaRPr lang="vi-VN" sz="2400" dirty="0"/>
          </a:p>
          <a:p>
            <a:endParaRPr lang="vi-VN" sz="2400" dirty="0"/>
          </a:p>
          <a:p>
            <a:endParaRPr lang="vi-VN" sz="2400" dirty="0"/>
          </a:p>
          <a:p>
            <a:endParaRPr lang="vi-VN" sz="2400" dirty="0"/>
          </a:p>
          <a:p>
            <a:pPr marL="0" indent="0">
              <a:buNone/>
            </a:pPr>
            <a:endParaRPr lang="vi-VN" sz="2400" dirty="0"/>
          </a:p>
          <a:p>
            <a:r>
              <a:rPr lang="vi-VN" sz="2400" dirty="0"/>
              <a:t>Tất cả các khoảng trắng bên trong dấu ` ` đều là được chấp nhận của chuỗi, vì vậy cần lưu ý khi canh lề.</a:t>
            </a:r>
            <a:endParaRPr lang="en-US" sz="2400" dirty="0"/>
          </a:p>
        </p:txBody>
      </p:sp>
      <p:pic>
        <p:nvPicPr>
          <p:cNvPr id="6" name="Picture 5" descr="A close up of a logo&#10;&#10;Description automatically generated">
            <a:extLst>
              <a:ext uri="{FF2B5EF4-FFF2-40B4-BE49-F238E27FC236}">
                <a16:creationId xmlns:a16="http://schemas.microsoft.com/office/drawing/2014/main" id="{CAB6B836-DF96-FE45-BA95-51534A344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46" y="2064519"/>
            <a:ext cx="5791200" cy="1647746"/>
          </a:xfrm>
          <a:prstGeom prst="rect">
            <a:avLst/>
          </a:prstGeom>
        </p:spPr>
      </p:pic>
      <p:pic>
        <p:nvPicPr>
          <p:cNvPr id="9" name="Picture 8" descr="A close up of a logo&#10;&#10;Description automatically generated">
            <a:extLst>
              <a:ext uri="{FF2B5EF4-FFF2-40B4-BE49-F238E27FC236}">
                <a16:creationId xmlns:a16="http://schemas.microsoft.com/office/drawing/2014/main" id="{F4E86C50-ADB7-CC4E-BCD4-303E898BC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212" y="5137631"/>
            <a:ext cx="7139676" cy="1307138"/>
          </a:xfrm>
          <a:prstGeom prst="rect">
            <a:avLst/>
          </a:prstGeom>
        </p:spPr>
      </p:pic>
    </p:spTree>
    <p:extLst>
      <p:ext uri="{BB962C8B-B14F-4D97-AF65-F5344CB8AC3E}">
        <p14:creationId xmlns:p14="http://schemas.microsoft.com/office/powerpoint/2010/main" val="116533690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Biểu</a:t>
            </a:r>
            <a:r>
              <a:rPr lang="en-US" dirty="0"/>
              <a:t> </a:t>
            </a:r>
            <a:r>
              <a:rPr lang="en-US" dirty="0" err="1"/>
              <a:t>thức</a:t>
            </a:r>
            <a:r>
              <a:rPr lang="en-US" dirty="0"/>
              <a:t> </a:t>
            </a:r>
            <a:r>
              <a:rPr lang="en-US" dirty="0" err="1"/>
              <a:t>trong</a:t>
            </a:r>
            <a:r>
              <a:rPr lang="en-US" dirty="0"/>
              <a:t> template string</a:t>
            </a:r>
          </a:p>
        </p:txBody>
      </p:sp>
      <p:sp>
        <p:nvSpPr>
          <p:cNvPr id="4" name="Content Placeholder 3"/>
          <p:cNvSpPr>
            <a:spLocks noGrp="1"/>
          </p:cNvSpPr>
          <p:nvPr>
            <p:ph idx="1"/>
          </p:nvPr>
        </p:nvSpPr>
        <p:spPr>
          <a:xfrm>
            <a:off x="609442" y="1066800"/>
            <a:ext cx="10969942" cy="5257800"/>
          </a:xfrm>
        </p:spPr>
        <p:txBody>
          <a:bodyPr>
            <a:noAutofit/>
          </a:bodyPr>
          <a:lstStyle/>
          <a:p>
            <a:r>
              <a:rPr lang="en-US" dirty="0"/>
              <a:t>Template string </a:t>
            </a:r>
            <a:r>
              <a:rPr lang="vi-VN" dirty="0"/>
              <a:t>cho phép sử dụng biểu thức trong chuỗi, thông qua cú pháp ${…}</a:t>
            </a:r>
          </a:p>
          <a:p>
            <a:r>
              <a:rPr lang="vi-VN" dirty="0"/>
              <a:t>Ví dụ: </a:t>
            </a:r>
          </a:p>
        </p:txBody>
      </p:sp>
      <p:pic>
        <p:nvPicPr>
          <p:cNvPr id="5" name="Picture 4" descr="A picture containing knife&#10;&#10;Description automatically generated">
            <a:extLst>
              <a:ext uri="{FF2B5EF4-FFF2-40B4-BE49-F238E27FC236}">
                <a16:creationId xmlns:a16="http://schemas.microsoft.com/office/drawing/2014/main" id="{E08134EE-3578-BE4A-8306-298718EA5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1" y="2743200"/>
            <a:ext cx="5334001" cy="117016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E3CEBC8-BC3C-6C40-B40C-F6F99D8E6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7611" y="4043709"/>
            <a:ext cx="8228171" cy="1606848"/>
          </a:xfrm>
          <a:prstGeom prst="rect">
            <a:avLst/>
          </a:prstGeom>
        </p:spPr>
      </p:pic>
      <p:sp>
        <p:nvSpPr>
          <p:cNvPr id="10" name="TextBox 9">
            <a:extLst>
              <a:ext uri="{FF2B5EF4-FFF2-40B4-BE49-F238E27FC236}">
                <a16:creationId xmlns:a16="http://schemas.microsoft.com/office/drawing/2014/main" id="{A21AD9B6-86BA-3347-8F21-ACF611D20960}"/>
              </a:ext>
            </a:extLst>
          </p:cNvPr>
          <p:cNvSpPr txBox="1"/>
          <p:nvPr/>
        </p:nvSpPr>
        <p:spPr>
          <a:xfrm>
            <a:off x="760412" y="6214030"/>
            <a:ext cx="8281562" cy="369332"/>
          </a:xfrm>
          <a:prstGeom prst="rect">
            <a:avLst/>
          </a:prstGeom>
          <a:noFill/>
        </p:spPr>
        <p:txBody>
          <a:bodyPr wrap="none" rtlCol="0">
            <a:spAutoFit/>
          </a:bodyPr>
          <a:lstStyle/>
          <a:p>
            <a:r>
              <a:rPr lang="en-US" b="1" i="1" dirty="0" err="1"/>
              <a:t>Lưu</a:t>
            </a:r>
            <a:r>
              <a:rPr lang="en-US" b="1" i="1" dirty="0"/>
              <a:t> </a:t>
            </a:r>
            <a:r>
              <a:rPr lang="en-US" b="1" i="1" dirty="0" err="1"/>
              <a:t>ý</a:t>
            </a:r>
            <a:r>
              <a:rPr lang="en-US" i="1" dirty="0"/>
              <a:t>: </a:t>
            </a:r>
            <a:r>
              <a:rPr lang="en-US" i="1" dirty="0" err="1"/>
              <a:t>Việc</a:t>
            </a:r>
            <a:r>
              <a:rPr lang="en-US" i="1" dirty="0"/>
              <a:t> </a:t>
            </a:r>
            <a:r>
              <a:rPr lang="en-US" i="1" dirty="0" err="1"/>
              <a:t>cố</a:t>
            </a:r>
            <a:r>
              <a:rPr lang="en-US" i="1" dirty="0"/>
              <a:t> </a:t>
            </a:r>
            <a:r>
              <a:rPr lang="en-US" i="1" dirty="0" err="1"/>
              <a:t>gắng</a:t>
            </a:r>
            <a:r>
              <a:rPr lang="en-US" i="1" dirty="0"/>
              <a:t> </a:t>
            </a:r>
            <a:r>
              <a:rPr lang="en-US" i="1" dirty="0" err="1"/>
              <a:t>sử</a:t>
            </a:r>
            <a:r>
              <a:rPr lang="en-US" i="1" dirty="0"/>
              <a:t> dung </a:t>
            </a:r>
            <a:r>
              <a:rPr lang="en-US" i="1" dirty="0" err="1"/>
              <a:t>một</a:t>
            </a:r>
            <a:r>
              <a:rPr lang="en-US" i="1" dirty="0"/>
              <a:t> </a:t>
            </a:r>
            <a:r>
              <a:rPr lang="en-US" i="1" dirty="0" err="1"/>
              <a:t>biến</a:t>
            </a:r>
            <a:r>
              <a:rPr lang="en-US" i="1" dirty="0"/>
              <a:t> </a:t>
            </a:r>
            <a:r>
              <a:rPr lang="en-US" i="1" dirty="0" err="1"/>
              <a:t>chưa</a:t>
            </a:r>
            <a:r>
              <a:rPr lang="en-US" i="1" dirty="0"/>
              <a:t> </a:t>
            </a:r>
            <a:r>
              <a:rPr lang="en-US" i="1" dirty="0" err="1"/>
              <a:t>khai</a:t>
            </a:r>
            <a:r>
              <a:rPr lang="en-US" i="1" dirty="0"/>
              <a:t> </a:t>
            </a:r>
            <a:r>
              <a:rPr lang="en-US" i="1" dirty="0" err="1"/>
              <a:t>báo</a:t>
            </a:r>
            <a:r>
              <a:rPr lang="en-US" i="1" dirty="0"/>
              <a:t> </a:t>
            </a:r>
            <a:r>
              <a:rPr lang="en-US" i="1" dirty="0" err="1"/>
              <a:t>trong</a:t>
            </a:r>
            <a:r>
              <a:rPr lang="en-US" i="1" dirty="0"/>
              <a:t> template string </a:t>
            </a:r>
            <a:r>
              <a:rPr lang="en-US" i="1" dirty="0" err="1"/>
              <a:t>sẽ</a:t>
            </a:r>
            <a:r>
              <a:rPr lang="en-US" i="1" dirty="0"/>
              <a:t> </a:t>
            </a:r>
            <a:r>
              <a:rPr lang="en-US" i="1" dirty="0" err="1"/>
              <a:t>gây</a:t>
            </a:r>
            <a:r>
              <a:rPr lang="en-US" i="1" dirty="0"/>
              <a:t> ra </a:t>
            </a:r>
            <a:r>
              <a:rPr lang="en-US" i="1" dirty="0" err="1"/>
              <a:t>lỗi</a:t>
            </a:r>
            <a:endParaRPr lang="en-US" i="1" dirty="0"/>
          </a:p>
        </p:txBody>
      </p:sp>
    </p:spTree>
    <p:extLst>
      <p:ext uri="{BB962C8B-B14F-4D97-AF65-F5344CB8AC3E}">
        <p14:creationId xmlns:p14="http://schemas.microsoft.com/office/powerpoint/2010/main" val="86447506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Biểu</a:t>
            </a:r>
            <a:r>
              <a:rPr lang="en-US" dirty="0"/>
              <a:t> </a:t>
            </a:r>
            <a:r>
              <a:rPr lang="en-US" dirty="0" err="1"/>
              <a:t>thức</a:t>
            </a:r>
            <a:r>
              <a:rPr lang="en-US" dirty="0"/>
              <a:t> </a:t>
            </a:r>
            <a:r>
              <a:rPr lang="en-US" dirty="0" err="1"/>
              <a:t>trong</a:t>
            </a:r>
            <a:r>
              <a:rPr lang="en-US" dirty="0"/>
              <a:t> template string</a:t>
            </a:r>
          </a:p>
        </p:txBody>
      </p:sp>
      <p:sp>
        <p:nvSpPr>
          <p:cNvPr id="4" name="Content Placeholder 3"/>
          <p:cNvSpPr>
            <a:spLocks noGrp="1"/>
          </p:cNvSpPr>
          <p:nvPr>
            <p:ph idx="1"/>
          </p:nvPr>
        </p:nvSpPr>
        <p:spPr>
          <a:xfrm>
            <a:off x="609442" y="1066800"/>
            <a:ext cx="10969942" cy="5257800"/>
          </a:xfrm>
        </p:spPr>
        <p:txBody>
          <a:bodyPr>
            <a:noAutofit/>
          </a:bodyPr>
          <a:lstStyle/>
          <a:p>
            <a:r>
              <a:rPr lang="vi-VN" dirty="0"/>
              <a:t>${…} có thể làm việc tốt với bất kì biểu thức nào bao gồm: hàm, phương thức</a:t>
            </a:r>
          </a:p>
          <a:p>
            <a:r>
              <a:rPr lang="vi-VN" dirty="0"/>
              <a:t>Ví dụ: </a:t>
            </a:r>
          </a:p>
        </p:txBody>
      </p:sp>
      <p:pic>
        <p:nvPicPr>
          <p:cNvPr id="6" name="Picture 5" descr="A picture containing knife&#10;&#10;Description automatically generated">
            <a:extLst>
              <a:ext uri="{FF2B5EF4-FFF2-40B4-BE49-F238E27FC236}">
                <a16:creationId xmlns:a16="http://schemas.microsoft.com/office/drawing/2014/main" id="{96AA5910-56E7-0944-920D-E0912219A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43" y="2590800"/>
            <a:ext cx="5987469" cy="1740649"/>
          </a:xfrm>
          <a:prstGeom prst="rect">
            <a:avLst/>
          </a:prstGeom>
        </p:spPr>
      </p:pic>
      <p:pic>
        <p:nvPicPr>
          <p:cNvPr id="9" name="Picture 8" descr="A picture containing knife&#10;&#10;Description automatically generated">
            <a:extLst>
              <a:ext uri="{FF2B5EF4-FFF2-40B4-BE49-F238E27FC236}">
                <a16:creationId xmlns:a16="http://schemas.microsoft.com/office/drawing/2014/main" id="{52EB8B00-2FC5-A748-AFE8-4079F1560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25" y="4588239"/>
            <a:ext cx="8096250" cy="1528418"/>
          </a:xfrm>
          <a:prstGeom prst="rect">
            <a:avLst/>
          </a:prstGeom>
        </p:spPr>
      </p:pic>
    </p:spTree>
    <p:extLst>
      <p:ext uri="{BB962C8B-B14F-4D97-AF65-F5344CB8AC3E}">
        <p14:creationId xmlns:p14="http://schemas.microsoft.com/office/powerpoint/2010/main" val="32535332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Content Placeholder 3"/>
          <p:cNvSpPr>
            <a:spLocks noGrp="1"/>
          </p:cNvSpPr>
          <p:nvPr>
            <p:ph idx="1"/>
          </p:nvPr>
        </p:nvSpPr>
        <p:spPr>
          <a:xfrm>
            <a:off x="609442" y="1066800"/>
            <a:ext cx="10969942" cy="5257800"/>
          </a:xfrm>
        </p:spPr>
        <p:txBody>
          <a:bodyPr>
            <a:noAutofit/>
          </a:bodyPr>
          <a:lstStyle/>
          <a:p>
            <a:r>
              <a:rPr lang="vi-VN" sz="2400" dirty="0"/>
              <a:t>Ví dụ nâng cao về xây dựng cấu trúc HTML</a:t>
            </a:r>
          </a:p>
          <a:p>
            <a:endParaRPr lang="vi-VN" sz="2400" dirty="0"/>
          </a:p>
          <a:p>
            <a:endParaRPr lang="vi-VN" sz="2400" dirty="0"/>
          </a:p>
          <a:p>
            <a:endParaRPr lang="vi-VN" sz="2400" dirty="0"/>
          </a:p>
          <a:p>
            <a:endParaRPr lang="vi-VN" sz="2400" dirty="0"/>
          </a:p>
          <a:p>
            <a:pPr marL="0" indent="0">
              <a:buNone/>
            </a:pPr>
            <a:endParaRPr lang="vi-VN" sz="2400" dirty="0"/>
          </a:p>
          <a:p>
            <a:pPr marL="0" indent="0">
              <a:buNone/>
            </a:pPr>
            <a:endParaRPr lang="vi-VN" sz="2400" dirty="0"/>
          </a:p>
          <a:p>
            <a:pPr marL="0" indent="0">
              <a:buNone/>
            </a:pPr>
            <a:endParaRPr lang="vi-VN" sz="2400" dirty="0"/>
          </a:p>
          <a:p>
            <a:r>
              <a:rPr lang="en-US" sz="2400" dirty="0" err="1"/>
              <a:t>Kết</a:t>
            </a:r>
            <a:r>
              <a:rPr lang="en-US" sz="2400" dirty="0"/>
              <a:t> </a:t>
            </a:r>
            <a:r>
              <a:rPr lang="en-US" sz="2400" dirty="0" err="1"/>
              <a:t>quả</a:t>
            </a:r>
            <a:endParaRPr lang="en-US" sz="2400" dirty="0"/>
          </a:p>
          <a:p>
            <a:endParaRPr lang="vi-VN" sz="2400" dirty="0"/>
          </a:p>
        </p:txBody>
      </p:sp>
      <p:pic>
        <p:nvPicPr>
          <p:cNvPr id="5" name="Picture 4" descr="A screenshot of a cell phone&#10;&#10;Description automatically generated">
            <a:extLst>
              <a:ext uri="{FF2B5EF4-FFF2-40B4-BE49-F238E27FC236}">
                <a16:creationId xmlns:a16="http://schemas.microsoft.com/office/drawing/2014/main" id="{92AE038A-24A6-DA47-963D-99B9E0C04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1752600"/>
            <a:ext cx="8610600" cy="2516030"/>
          </a:xfrm>
          <a:prstGeom prst="rect">
            <a:avLst/>
          </a:prstGeom>
        </p:spPr>
      </p:pic>
      <p:pic>
        <p:nvPicPr>
          <p:cNvPr id="11" name="Picture 10" descr="A close up of a logo&#10;&#10;Description automatically generated">
            <a:extLst>
              <a:ext uri="{FF2B5EF4-FFF2-40B4-BE49-F238E27FC236}">
                <a16:creationId xmlns:a16="http://schemas.microsoft.com/office/drawing/2014/main" id="{7E169053-6353-6B44-8A75-7602D0792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0714" y="4780722"/>
            <a:ext cx="7162800" cy="1435879"/>
          </a:xfrm>
          <a:prstGeom prst="rect">
            <a:avLst/>
          </a:prstGeom>
        </p:spPr>
      </p:pic>
    </p:spTree>
    <p:extLst>
      <p:ext uri="{BB962C8B-B14F-4D97-AF65-F5344CB8AC3E}">
        <p14:creationId xmlns:p14="http://schemas.microsoft.com/office/powerpoint/2010/main" val="219706131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Mục</a:t>
            </a:r>
            <a:r>
              <a:rPr lang="en-US" dirty="0"/>
              <a:t> </a:t>
            </a:r>
            <a:r>
              <a:rPr lang="en-US" dirty="0" err="1"/>
              <a:t>tiêu</a:t>
            </a:r>
            <a:endParaRPr lang="en-US" dirty="0"/>
          </a:p>
        </p:txBody>
      </p:sp>
      <p:sp>
        <p:nvSpPr>
          <p:cNvPr id="5" name="Content Placeholder 4"/>
          <p:cNvSpPr>
            <a:spLocks noGrp="1"/>
          </p:cNvSpPr>
          <p:nvPr>
            <p:ph idx="1"/>
          </p:nvPr>
        </p:nvSpPr>
        <p:spPr/>
        <p:txBody>
          <a:bodyPr/>
          <a:lstStyle/>
          <a:p>
            <a:r>
              <a:rPr lang="en-US" dirty="0"/>
              <a:t> </a:t>
            </a:r>
            <a:r>
              <a:rPr lang="en-US" dirty="0" err="1"/>
              <a:t>Biết</a:t>
            </a:r>
            <a:r>
              <a:rPr lang="en-US" dirty="0"/>
              <a:t> </a:t>
            </a:r>
            <a:r>
              <a:rPr lang="en-US" dirty="0" err="1"/>
              <a:t>cách</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biến</a:t>
            </a:r>
            <a:r>
              <a:rPr lang="en-US" dirty="0"/>
              <a:t> let </a:t>
            </a:r>
            <a:r>
              <a:rPr lang="en-US" dirty="0" err="1"/>
              <a:t>và</a:t>
            </a:r>
            <a:r>
              <a:rPr lang="en-US" dirty="0"/>
              <a:t> const</a:t>
            </a:r>
          </a:p>
          <a:p>
            <a:r>
              <a:rPr lang="en-US" dirty="0"/>
              <a:t> </a:t>
            </a:r>
            <a:r>
              <a:rPr lang="en-US" dirty="0" err="1"/>
              <a:t>Hiểu</a:t>
            </a:r>
            <a:r>
              <a:rPr lang="en-US" dirty="0"/>
              <a:t> </a:t>
            </a:r>
            <a:r>
              <a:rPr lang="en-US" dirty="0" err="1"/>
              <a:t>được</a:t>
            </a:r>
            <a:r>
              <a:rPr lang="en-US" dirty="0"/>
              <a:t> </a:t>
            </a:r>
            <a:r>
              <a:rPr lang="en-US" dirty="0" err="1"/>
              <a:t>phạm</a:t>
            </a:r>
            <a:r>
              <a:rPr lang="en-US" dirty="0"/>
              <a:t> vi </a:t>
            </a:r>
            <a:r>
              <a:rPr lang="en-US" dirty="0" err="1"/>
              <a:t>của</a:t>
            </a:r>
            <a:r>
              <a:rPr lang="en-US" dirty="0"/>
              <a:t> </a:t>
            </a:r>
            <a:r>
              <a:rPr lang="en-US" dirty="0" err="1"/>
              <a:t>biến</a:t>
            </a:r>
            <a:r>
              <a:rPr lang="en-US" dirty="0"/>
              <a:t> </a:t>
            </a:r>
            <a:r>
              <a:rPr lang="en-US" dirty="0" err="1"/>
              <a:t>trong</a:t>
            </a:r>
            <a:r>
              <a:rPr lang="en-US" dirty="0"/>
              <a:t> </a:t>
            </a:r>
            <a:r>
              <a:rPr lang="en-US" dirty="0" err="1"/>
              <a:t>Javascript</a:t>
            </a:r>
            <a:endParaRPr lang="en-US" dirty="0"/>
          </a:p>
          <a:p>
            <a:r>
              <a:rPr lang="en-US" dirty="0"/>
              <a:t> </a:t>
            </a:r>
            <a:r>
              <a:rPr lang="en-US" dirty="0" err="1"/>
              <a:t>Nắm</a:t>
            </a:r>
            <a:r>
              <a:rPr lang="en-US" dirty="0"/>
              <a:t> </a:t>
            </a:r>
            <a:r>
              <a:rPr lang="en-US" dirty="0" err="1"/>
              <a:t>được</a:t>
            </a:r>
            <a:r>
              <a:rPr lang="en-US" dirty="0"/>
              <a:t> </a:t>
            </a:r>
            <a:r>
              <a:rPr lang="en-US" dirty="0" err="1"/>
              <a:t>cách</a:t>
            </a:r>
            <a:r>
              <a:rPr lang="en-US" dirty="0"/>
              <a:t> </a:t>
            </a:r>
            <a:r>
              <a:rPr lang="en-US" dirty="0" err="1"/>
              <a:t>nối</a:t>
            </a:r>
            <a:r>
              <a:rPr lang="en-US" dirty="0"/>
              <a:t> </a:t>
            </a:r>
            <a:r>
              <a:rPr lang="en-US" dirty="0" err="1"/>
              <a:t>chuỗi</a:t>
            </a:r>
            <a:r>
              <a:rPr lang="en-US" dirty="0"/>
              <a:t> </a:t>
            </a:r>
            <a:r>
              <a:rPr lang="en-US" dirty="0" err="1"/>
              <a:t>mới</a:t>
            </a:r>
            <a:r>
              <a:rPr lang="en-US" dirty="0"/>
              <a:t> </a:t>
            </a:r>
            <a:r>
              <a:rPr lang="en-US" dirty="0" err="1"/>
              <a:t>với</a:t>
            </a:r>
            <a:r>
              <a:rPr lang="en-US" dirty="0"/>
              <a:t> template string</a:t>
            </a:r>
          </a:p>
          <a:p>
            <a:r>
              <a:rPr lang="en-US" dirty="0"/>
              <a:t> </a:t>
            </a:r>
            <a:r>
              <a:rPr lang="en-US" dirty="0" err="1"/>
              <a:t>Biết</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Destructuring</a:t>
            </a:r>
            <a:endParaRPr lang="en-US" dirty="0"/>
          </a:p>
          <a:p>
            <a:r>
              <a:rPr lang="en-US" dirty="0"/>
              <a:t> </a:t>
            </a:r>
            <a:r>
              <a:rPr lang="en-US" dirty="0" err="1"/>
              <a:t>Sử</a:t>
            </a:r>
            <a:r>
              <a:rPr lang="en-US" dirty="0"/>
              <a:t> </a:t>
            </a:r>
            <a:r>
              <a:rPr lang="en-US" dirty="0" err="1"/>
              <a:t>dụng</a:t>
            </a:r>
            <a:r>
              <a:rPr lang="en-US" dirty="0"/>
              <a:t> Spread </a:t>
            </a:r>
            <a:r>
              <a:rPr lang="en-US" dirty="0" err="1"/>
              <a:t>và</a:t>
            </a:r>
            <a:r>
              <a:rPr lang="en-US" dirty="0"/>
              <a:t> ...Rest</a:t>
            </a:r>
          </a:p>
        </p:txBody>
      </p:sp>
    </p:spTree>
    <p:extLst>
      <p:ext uri="{BB962C8B-B14F-4D97-AF65-F5344CB8AC3E}">
        <p14:creationId xmlns:p14="http://schemas.microsoft.com/office/powerpoint/2010/main" val="424202687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anim calcmode="lin" valueType="num">
                                      <p:cBhvr>
                                        <p:cTn id="2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3: </a:t>
            </a:r>
            <a:br>
              <a:rPr lang="en-US" dirty="0"/>
            </a:br>
            <a:r>
              <a:rPr lang="en-US" dirty="0" err="1"/>
              <a:t>Tổng</a:t>
            </a:r>
            <a:r>
              <a:rPr lang="en-US" dirty="0"/>
              <a:t> </a:t>
            </a:r>
            <a:r>
              <a:rPr lang="en-US" dirty="0" err="1"/>
              <a:t>quan</a:t>
            </a:r>
            <a:r>
              <a:rPr lang="en-US" dirty="0"/>
              <a:t> </a:t>
            </a:r>
            <a:r>
              <a:rPr lang="en-US" dirty="0" err="1"/>
              <a:t>Destructuring</a:t>
            </a:r>
            <a:endParaRPr lang="en-US" dirty="0"/>
          </a:p>
        </p:txBody>
      </p:sp>
    </p:spTree>
    <p:extLst>
      <p:ext uri="{BB962C8B-B14F-4D97-AF65-F5344CB8AC3E}">
        <p14:creationId xmlns:p14="http://schemas.microsoft.com/office/powerpoint/2010/main" val="10901519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Destructuring</a:t>
            </a:r>
            <a:r>
              <a:rPr lang="en-US" dirty="0"/>
              <a:t> </a:t>
            </a:r>
            <a:r>
              <a:rPr lang="en-US" dirty="0" err="1"/>
              <a:t>là</a:t>
            </a:r>
            <a:r>
              <a:rPr lang="en-US" dirty="0"/>
              <a:t> </a:t>
            </a:r>
            <a:r>
              <a:rPr lang="en-US" dirty="0" err="1"/>
              <a:t>gì</a:t>
            </a:r>
            <a:r>
              <a:rPr lang="en-US" dirty="0"/>
              <a:t>?</a:t>
            </a:r>
          </a:p>
        </p:txBody>
      </p:sp>
      <p:sp>
        <p:nvSpPr>
          <p:cNvPr id="4" name="Content Placeholder 3"/>
          <p:cNvSpPr>
            <a:spLocks noGrp="1"/>
          </p:cNvSpPr>
          <p:nvPr>
            <p:ph idx="1"/>
          </p:nvPr>
        </p:nvSpPr>
        <p:spPr>
          <a:xfrm>
            <a:off x="609442" y="983974"/>
            <a:ext cx="10969942" cy="5257800"/>
          </a:xfrm>
        </p:spPr>
        <p:txBody>
          <a:bodyPr>
            <a:noAutofit/>
          </a:bodyPr>
          <a:lstStyle/>
          <a:p>
            <a:r>
              <a:rPr lang="en-US" dirty="0" err="1"/>
              <a:t>Destructuring</a:t>
            </a:r>
            <a:r>
              <a:rPr lang="en-US" dirty="0"/>
              <a:t> </a:t>
            </a:r>
            <a:r>
              <a:rPr lang="en-US" dirty="0" err="1"/>
              <a:t>là</a:t>
            </a:r>
            <a:r>
              <a:rPr lang="en-US" dirty="0"/>
              <a:t> </a:t>
            </a:r>
            <a:r>
              <a:rPr lang="en-US" dirty="0" err="1"/>
              <a:t>một</a:t>
            </a:r>
            <a:r>
              <a:rPr lang="en-US" dirty="0"/>
              <a:t> </a:t>
            </a:r>
            <a:r>
              <a:rPr lang="en-US" dirty="0" err="1"/>
              <a:t>cú</a:t>
            </a:r>
            <a:r>
              <a:rPr lang="en-US" dirty="0"/>
              <a:t> </a:t>
            </a:r>
            <a:r>
              <a:rPr lang="en-US" dirty="0" err="1"/>
              <a:t>pháp</a:t>
            </a:r>
            <a:r>
              <a:rPr lang="en-US" dirty="0"/>
              <a:t> </a:t>
            </a:r>
            <a:r>
              <a:rPr lang="en-US" dirty="0" err="1"/>
              <a:t>cho</a:t>
            </a:r>
            <a:r>
              <a:rPr lang="en-US" dirty="0"/>
              <a:t> </a:t>
            </a:r>
            <a:r>
              <a:rPr lang="en-US" dirty="0" err="1"/>
              <a:t>phép</a:t>
            </a:r>
            <a:r>
              <a:rPr lang="en-US" dirty="0"/>
              <a:t> </a:t>
            </a:r>
            <a:r>
              <a:rPr lang="en-US" dirty="0" err="1"/>
              <a:t>bạn</a:t>
            </a:r>
            <a:r>
              <a:rPr lang="en-US" dirty="0"/>
              <a:t> </a:t>
            </a:r>
            <a:r>
              <a:rPr lang="en-US" dirty="0" err="1"/>
              <a:t>gán</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của</a:t>
            </a:r>
            <a:r>
              <a:rPr lang="en-US" dirty="0"/>
              <a:t> </a:t>
            </a:r>
            <a:r>
              <a:rPr lang="en-US" dirty="0" err="1"/>
              <a:t>một</a:t>
            </a:r>
            <a:r>
              <a:rPr lang="en-US" dirty="0"/>
              <a:t> Object </a:t>
            </a:r>
            <a:r>
              <a:rPr lang="en-US" dirty="0" err="1"/>
              <a:t>hoặc</a:t>
            </a:r>
            <a:r>
              <a:rPr lang="en-US" dirty="0"/>
              <a:t> </a:t>
            </a:r>
            <a:r>
              <a:rPr lang="en-US" dirty="0" err="1"/>
              <a:t>một</a:t>
            </a:r>
            <a:r>
              <a:rPr lang="en-US" dirty="0"/>
              <a:t> Array. </a:t>
            </a:r>
          </a:p>
          <a:p>
            <a:r>
              <a:rPr lang="en-US" dirty="0" err="1"/>
              <a:t>Có</a:t>
            </a:r>
            <a:r>
              <a:rPr lang="en-US" dirty="0"/>
              <a:t> </a:t>
            </a:r>
            <a:r>
              <a:rPr lang="en-US" dirty="0" err="1"/>
              <a:t>hai</a:t>
            </a:r>
            <a:r>
              <a:rPr lang="en-US" dirty="0"/>
              <a:t> </a:t>
            </a:r>
            <a:r>
              <a:rPr lang="en-US" dirty="0" err="1"/>
              <a:t>loại</a:t>
            </a:r>
            <a:r>
              <a:rPr lang="en-US" dirty="0"/>
              <a:t> </a:t>
            </a:r>
            <a:r>
              <a:rPr lang="en-US" dirty="0" err="1"/>
              <a:t>Destructuring</a:t>
            </a:r>
            <a:r>
              <a:rPr lang="en-US" dirty="0"/>
              <a:t>: Objects </a:t>
            </a:r>
            <a:r>
              <a:rPr lang="en-US" dirty="0" err="1"/>
              <a:t>Destructuring</a:t>
            </a:r>
            <a:r>
              <a:rPr lang="en-US" dirty="0"/>
              <a:t> </a:t>
            </a:r>
            <a:r>
              <a:rPr lang="en-US" dirty="0" err="1"/>
              <a:t>và</a:t>
            </a:r>
            <a:r>
              <a:rPr lang="en-US" dirty="0"/>
              <a:t> Arrays </a:t>
            </a:r>
            <a:r>
              <a:rPr lang="en-US" dirty="0" err="1"/>
              <a:t>Destructuring</a:t>
            </a:r>
            <a:r>
              <a:rPr lang="en-US" dirty="0"/>
              <a:t>.</a:t>
            </a:r>
          </a:p>
          <a:p>
            <a:r>
              <a:rPr lang="en-US" dirty="0" err="1"/>
              <a:t>Ví</a:t>
            </a:r>
            <a:r>
              <a:rPr lang="en-US" dirty="0"/>
              <a:t> </a:t>
            </a:r>
            <a:r>
              <a:rPr lang="en-US" dirty="0" err="1"/>
              <a:t>dụ</a:t>
            </a:r>
            <a:r>
              <a:rPr lang="en-US" dirty="0"/>
              <a:t> </a:t>
            </a:r>
            <a:r>
              <a:rPr lang="en-US" b="1" dirty="0" err="1"/>
              <a:t>Destructoring</a:t>
            </a:r>
            <a:r>
              <a:rPr lang="en-US" b="1" dirty="0"/>
              <a:t> </a:t>
            </a:r>
            <a:r>
              <a:rPr lang="en-US" dirty="0" err="1"/>
              <a:t>cho</a:t>
            </a:r>
            <a:r>
              <a:rPr lang="en-US" dirty="0"/>
              <a:t> </a:t>
            </a:r>
            <a:r>
              <a:rPr lang="en-US" dirty="0" err="1"/>
              <a:t>phép</a:t>
            </a:r>
            <a:r>
              <a:rPr lang="en-US" dirty="0"/>
              <a:t> </a:t>
            </a:r>
            <a:r>
              <a:rPr lang="en-US" dirty="0" err="1"/>
              <a:t>tạo</a:t>
            </a:r>
            <a:r>
              <a:rPr lang="en-US" dirty="0"/>
              <a:t> </a:t>
            </a:r>
            <a:r>
              <a:rPr lang="en-US" dirty="0" err="1"/>
              <a:t>nhiều</a:t>
            </a:r>
            <a:r>
              <a:rPr lang="en-US" dirty="0"/>
              <a:t> </a:t>
            </a:r>
            <a:r>
              <a:rPr lang="en-US" dirty="0" err="1"/>
              <a:t>biến</a:t>
            </a:r>
            <a:r>
              <a:rPr lang="en-US" dirty="0"/>
              <a:t> </a:t>
            </a:r>
            <a:r>
              <a:rPr lang="en-US" dirty="0" err="1"/>
              <a:t>dựa</a:t>
            </a:r>
            <a:r>
              <a:rPr lang="en-US" dirty="0"/>
              <a:t> </a:t>
            </a:r>
            <a:r>
              <a:rPr lang="en-US" dirty="0" err="1"/>
              <a:t>trên</a:t>
            </a:r>
            <a:r>
              <a:rPr lang="en-US" dirty="0"/>
              <a:t> </a:t>
            </a:r>
            <a:r>
              <a:rPr lang="en-US" dirty="0" err="1"/>
              <a:t>thuộc</a:t>
            </a:r>
            <a:r>
              <a:rPr lang="en-US" dirty="0"/>
              <a:t> </a:t>
            </a:r>
            <a:r>
              <a:rPr lang="en-US" dirty="0" err="1"/>
              <a:t>tính</a:t>
            </a:r>
            <a:r>
              <a:rPr lang="en-US" dirty="0"/>
              <a:t> </a:t>
            </a:r>
            <a:r>
              <a:rPr lang="en-US" dirty="0" err="1"/>
              <a:t>cùng</a:t>
            </a:r>
            <a:r>
              <a:rPr lang="en-US" dirty="0"/>
              <a:t> </a:t>
            </a:r>
            <a:r>
              <a:rPr lang="en-US" dirty="0" err="1"/>
              <a:t>lúc</a:t>
            </a:r>
            <a:endParaRPr lang="en-US" b="1" dirty="0"/>
          </a:p>
          <a:p>
            <a:pPr marL="0" indent="0">
              <a:buNone/>
            </a:pPr>
            <a:endParaRPr lang="en-US" b="1" dirty="0"/>
          </a:p>
          <a:p>
            <a:pPr marL="0" indent="0">
              <a:buNone/>
            </a:pPr>
            <a:endParaRPr lang="en-US" b="1" dirty="0"/>
          </a:p>
        </p:txBody>
      </p:sp>
      <p:pic>
        <p:nvPicPr>
          <p:cNvPr id="6" name="Picture 5">
            <a:extLst>
              <a:ext uri="{FF2B5EF4-FFF2-40B4-BE49-F238E27FC236}">
                <a16:creationId xmlns:a16="http://schemas.microsoft.com/office/drawing/2014/main" id="{A6D39AF4-946A-E242-8709-16231BF76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172" y="3810000"/>
            <a:ext cx="5645289" cy="371845"/>
          </a:xfrm>
          <a:prstGeom prst="rect">
            <a:avLst/>
          </a:prstGeom>
        </p:spPr>
      </p:pic>
      <p:pic>
        <p:nvPicPr>
          <p:cNvPr id="8" name="Picture 7" descr="A picture containing calendar&#10;&#10;Description automatically generated">
            <a:extLst>
              <a:ext uri="{FF2B5EF4-FFF2-40B4-BE49-F238E27FC236}">
                <a16:creationId xmlns:a16="http://schemas.microsoft.com/office/drawing/2014/main" id="{14B1062D-82EC-3743-B0D6-6B5C071DA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72" y="4681998"/>
            <a:ext cx="4469359" cy="1559776"/>
          </a:xfrm>
          <a:prstGeom prst="rect">
            <a:avLst/>
          </a:prstGeom>
        </p:spPr>
      </p:pic>
    </p:spTree>
    <p:extLst>
      <p:ext uri="{BB962C8B-B14F-4D97-AF65-F5344CB8AC3E}">
        <p14:creationId xmlns:p14="http://schemas.microsoft.com/office/powerpoint/2010/main" val="265366268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về</a:t>
            </a:r>
            <a:r>
              <a:rPr lang="en-US" dirty="0"/>
              <a:t> </a:t>
            </a:r>
            <a:r>
              <a:rPr lang="en-US" dirty="0" err="1"/>
              <a:t>destructoring</a:t>
            </a:r>
            <a:endParaRPr lang="en-US" dirty="0"/>
          </a:p>
        </p:txBody>
      </p:sp>
      <p:sp>
        <p:nvSpPr>
          <p:cNvPr id="4" name="Content Placeholder 3"/>
          <p:cNvSpPr>
            <a:spLocks noGrp="1"/>
          </p:cNvSpPr>
          <p:nvPr>
            <p:ph idx="1"/>
          </p:nvPr>
        </p:nvSpPr>
        <p:spPr>
          <a:xfrm>
            <a:off x="609442" y="983974"/>
            <a:ext cx="10969942" cy="5257800"/>
          </a:xfrm>
        </p:spPr>
        <p:txBody>
          <a:bodyPr>
            <a:noAutofit/>
          </a:bodyPr>
          <a:lstStyle/>
          <a:p>
            <a:pPr marL="0" indent="0">
              <a:buNone/>
            </a:pPr>
            <a:r>
              <a:rPr lang="en-US" dirty="0" err="1"/>
              <a:t>Thêm</a:t>
            </a:r>
            <a:r>
              <a:rPr lang="en-US" dirty="0"/>
              <a:t> </a:t>
            </a:r>
            <a:r>
              <a:rPr lang="en-US" dirty="0" err="1"/>
              <a:t>một</a:t>
            </a:r>
            <a:r>
              <a:rPr lang="en-US" dirty="0"/>
              <a:t> </a:t>
            </a:r>
            <a:r>
              <a:rPr lang="en-US" dirty="0" err="1"/>
              <a:t>ví</a:t>
            </a:r>
            <a:r>
              <a:rPr lang="en-US" dirty="0"/>
              <a:t> </a:t>
            </a:r>
            <a:r>
              <a:rPr lang="en-US" dirty="0" err="1"/>
              <a:t>dụ</a:t>
            </a:r>
            <a:r>
              <a:rPr lang="en-US" dirty="0"/>
              <a:t> </a:t>
            </a:r>
            <a:r>
              <a:rPr lang="en-US" dirty="0" err="1"/>
              <a:t>về</a:t>
            </a:r>
            <a:r>
              <a:rPr lang="en-US" dirty="0"/>
              <a:t> </a:t>
            </a:r>
            <a:r>
              <a:rPr lang="en-US" b="1" dirty="0" err="1"/>
              <a:t>Destructoring</a:t>
            </a:r>
            <a:endParaRPr lang="en-US" b="1" dirty="0"/>
          </a:p>
          <a:p>
            <a:endParaRPr lang="en-US" b="1" dirty="0"/>
          </a:p>
          <a:p>
            <a:endParaRPr lang="en-US" b="1" dirty="0"/>
          </a:p>
          <a:p>
            <a:endParaRPr lang="en-US" b="1" dirty="0"/>
          </a:p>
          <a:p>
            <a:endParaRPr lang="en-US" b="1" dirty="0"/>
          </a:p>
          <a:p>
            <a:endParaRPr lang="en-US" b="1" dirty="0"/>
          </a:p>
          <a:p>
            <a:pPr marL="0" indent="0">
              <a:buNone/>
            </a:pPr>
            <a:r>
              <a:rPr lang="en-US" dirty="0" err="1"/>
              <a:t>Nếu</a:t>
            </a:r>
            <a:r>
              <a:rPr lang="en-US" dirty="0"/>
              <a:t> </a:t>
            </a:r>
            <a:r>
              <a:rPr lang="en-US" dirty="0" err="1"/>
              <a:t>sử</a:t>
            </a:r>
            <a:r>
              <a:rPr lang="en-US" dirty="0"/>
              <a:t> </a:t>
            </a:r>
            <a:r>
              <a:rPr lang="en-US" dirty="0" err="1"/>
              <a:t>dụng</a:t>
            </a:r>
            <a:r>
              <a:rPr lang="en-US" dirty="0"/>
              <a:t> </a:t>
            </a:r>
            <a:r>
              <a:rPr lang="en-US" b="1" dirty="0"/>
              <a:t>ES5</a:t>
            </a:r>
            <a:r>
              <a:rPr lang="en-US" dirty="0"/>
              <a:t> ( </a:t>
            </a:r>
            <a:r>
              <a:rPr lang="en-US" dirty="0" err="1"/>
              <a:t>Phiên</a:t>
            </a:r>
            <a:r>
              <a:rPr lang="en-US" dirty="0"/>
              <a:t> </a:t>
            </a:r>
            <a:r>
              <a:rPr lang="en-US" dirty="0" err="1"/>
              <a:t>bản</a:t>
            </a:r>
            <a:r>
              <a:rPr lang="en-US" dirty="0"/>
              <a:t> JS </a:t>
            </a:r>
            <a:r>
              <a:rPr lang="en-US" dirty="0" err="1"/>
              <a:t>trước</a:t>
            </a:r>
            <a:r>
              <a:rPr lang="en-US" dirty="0"/>
              <a:t> </a:t>
            </a:r>
            <a:r>
              <a:rPr lang="en-US" dirty="0" err="1"/>
              <a:t>đây</a:t>
            </a:r>
            <a:r>
              <a:rPr lang="en-US" dirty="0"/>
              <a:t> )</a:t>
            </a:r>
          </a:p>
        </p:txBody>
      </p:sp>
      <p:pic>
        <p:nvPicPr>
          <p:cNvPr id="5" name="Picture 4">
            <a:extLst>
              <a:ext uri="{FF2B5EF4-FFF2-40B4-BE49-F238E27FC236}">
                <a16:creationId xmlns:a16="http://schemas.microsoft.com/office/drawing/2014/main" id="{2C5196B7-77FC-F44A-9326-B70038CA9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1673087"/>
            <a:ext cx="5562600" cy="22860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2D4E0811-A0CC-D842-8470-F240E9E7F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12" y="4654826"/>
            <a:ext cx="6604000" cy="1384300"/>
          </a:xfrm>
          <a:prstGeom prst="rect">
            <a:avLst/>
          </a:prstGeom>
        </p:spPr>
      </p:pic>
    </p:spTree>
    <p:extLst>
      <p:ext uri="{BB962C8B-B14F-4D97-AF65-F5344CB8AC3E}">
        <p14:creationId xmlns:p14="http://schemas.microsoft.com/office/powerpoint/2010/main" val="180345597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Object </a:t>
            </a:r>
            <a:r>
              <a:rPr lang="en-US" dirty="0" err="1"/>
              <a:t>Destructoring</a:t>
            </a:r>
            <a:endParaRPr lang="en-US" dirty="0"/>
          </a:p>
        </p:txBody>
      </p:sp>
      <p:sp>
        <p:nvSpPr>
          <p:cNvPr id="4" name="Content Placeholder 3"/>
          <p:cNvSpPr>
            <a:spLocks noGrp="1"/>
          </p:cNvSpPr>
          <p:nvPr>
            <p:ph idx="1"/>
          </p:nvPr>
        </p:nvSpPr>
        <p:spPr>
          <a:xfrm>
            <a:off x="609442" y="983974"/>
            <a:ext cx="10969942" cy="5257800"/>
          </a:xfrm>
        </p:spPr>
        <p:txBody>
          <a:bodyPr>
            <a:noAutofit/>
          </a:bodyPr>
          <a:lstStyle/>
          <a:p>
            <a:r>
              <a:rPr lang="vi-VN" b="1" dirty="0"/>
              <a:t>Destructoring</a:t>
            </a:r>
            <a:r>
              <a:rPr lang="vi-VN" dirty="0"/>
              <a:t> cho phép truy cập thuộc tính xuống sâu nếu muốn.</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C2E7D120-88B9-B046-AA1C-64FC64F55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64" y="2630557"/>
            <a:ext cx="5552106" cy="3657600"/>
          </a:xfrm>
          <a:prstGeom prst="rect">
            <a:avLst/>
          </a:prstGeom>
        </p:spPr>
      </p:pic>
      <p:sp>
        <p:nvSpPr>
          <p:cNvPr id="7" name="TextBox 6">
            <a:extLst>
              <a:ext uri="{FF2B5EF4-FFF2-40B4-BE49-F238E27FC236}">
                <a16:creationId xmlns:a16="http://schemas.microsoft.com/office/drawing/2014/main" id="{481F52B2-7143-164F-9682-6C80F90FFDF9}"/>
              </a:ext>
            </a:extLst>
          </p:cNvPr>
          <p:cNvSpPr txBox="1"/>
          <p:nvPr/>
        </p:nvSpPr>
        <p:spPr>
          <a:xfrm>
            <a:off x="2757462" y="2016491"/>
            <a:ext cx="811855" cy="461665"/>
          </a:xfrm>
          <a:prstGeom prst="rect">
            <a:avLst/>
          </a:prstGeom>
          <a:noFill/>
        </p:spPr>
        <p:txBody>
          <a:bodyPr wrap="square" rtlCol="0">
            <a:spAutoFit/>
          </a:bodyPr>
          <a:lstStyle/>
          <a:p>
            <a:r>
              <a:rPr lang="en-US" sz="2400" b="1" dirty="0"/>
              <a:t>ES6</a:t>
            </a:r>
          </a:p>
        </p:txBody>
      </p:sp>
      <p:pic>
        <p:nvPicPr>
          <p:cNvPr id="10" name="Picture 9" descr="Text&#10;&#10;Description automatically generated">
            <a:extLst>
              <a:ext uri="{FF2B5EF4-FFF2-40B4-BE49-F238E27FC236}">
                <a16:creationId xmlns:a16="http://schemas.microsoft.com/office/drawing/2014/main" id="{ECF6AE93-4158-EB49-B974-51E0F3E2E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1612" y="2667000"/>
            <a:ext cx="4207009" cy="2743200"/>
          </a:xfrm>
          <a:prstGeom prst="rect">
            <a:avLst/>
          </a:prstGeom>
        </p:spPr>
      </p:pic>
      <p:sp>
        <p:nvSpPr>
          <p:cNvPr id="11" name="TextBox 10">
            <a:extLst>
              <a:ext uri="{FF2B5EF4-FFF2-40B4-BE49-F238E27FC236}">
                <a16:creationId xmlns:a16="http://schemas.microsoft.com/office/drawing/2014/main" id="{975BC9EC-CDC8-D446-8B82-A6C874B593FC}"/>
              </a:ext>
            </a:extLst>
          </p:cNvPr>
          <p:cNvSpPr txBox="1"/>
          <p:nvPr/>
        </p:nvSpPr>
        <p:spPr>
          <a:xfrm>
            <a:off x="8151812" y="2016491"/>
            <a:ext cx="811855" cy="461665"/>
          </a:xfrm>
          <a:prstGeom prst="rect">
            <a:avLst/>
          </a:prstGeom>
          <a:noFill/>
        </p:spPr>
        <p:txBody>
          <a:bodyPr wrap="square" rtlCol="0">
            <a:spAutoFit/>
          </a:bodyPr>
          <a:lstStyle/>
          <a:p>
            <a:r>
              <a:rPr lang="en-US" sz="2400" b="1" dirty="0"/>
              <a:t>ES5</a:t>
            </a:r>
          </a:p>
        </p:txBody>
      </p:sp>
    </p:spTree>
    <p:extLst>
      <p:ext uri="{BB962C8B-B14F-4D97-AF65-F5344CB8AC3E}">
        <p14:creationId xmlns:p14="http://schemas.microsoft.com/office/powerpoint/2010/main" val="57856266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Array </a:t>
            </a:r>
            <a:r>
              <a:rPr lang="en-US" dirty="0" err="1"/>
              <a:t>Destructoring</a:t>
            </a:r>
            <a:endParaRPr lang="en-US" dirty="0"/>
          </a:p>
        </p:txBody>
      </p:sp>
      <p:sp>
        <p:nvSpPr>
          <p:cNvPr id="4" name="Content Placeholder 3"/>
          <p:cNvSpPr>
            <a:spLocks noGrp="1"/>
          </p:cNvSpPr>
          <p:nvPr>
            <p:ph idx="1"/>
          </p:nvPr>
        </p:nvSpPr>
        <p:spPr>
          <a:xfrm>
            <a:off x="609442" y="983974"/>
            <a:ext cx="10969942" cy="5257800"/>
          </a:xfrm>
        </p:spPr>
        <p:txBody>
          <a:bodyPr>
            <a:noAutofit/>
          </a:bodyPr>
          <a:lstStyle/>
          <a:p>
            <a:r>
              <a:rPr lang="en-US" dirty="0" err="1"/>
              <a:t>Ngoài</a:t>
            </a:r>
            <a:r>
              <a:rPr lang="en-US" dirty="0"/>
              <a:t> ra </a:t>
            </a:r>
            <a:r>
              <a:rPr lang="en-US" b="1" dirty="0" err="1"/>
              <a:t>Destructring</a:t>
            </a:r>
            <a:r>
              <a:rPr lang="en-US" dirty="0"/>
              <a:t> </a:t>
            </a:r>
            <a:r>
              <a:rPr lang="en-US" dirty="0" err="1"/>
              <a:t>cũng</a:t>
            </a:r>
            <a:r>
              <a:rPr lang="en-US" dirty="0"/>
              <a:t> </a:t>
            </a:r>
            <a:r>
              <a:rPr lang="en-US" dirty="0" err="1"/>
              <a:t>có</a:t>
            </a:r>
            <a:r>
              <a:rPr lang="en-US" dirty="0"/>
              <a:t> </a:t>
            </a:r>
            <a:r>
              <a:rPr lang="en-US" dirty="0" err="1"/>
              <a:t>thể</a:t>
            </a:r>
            <a:r>
              <a:rPr lang="en-US" dirty="0"/>
              <a:t> </a:t>
            </a:r>
            <a:r>
              <a:rPr lang="en-US" dirty="0" err="1"/>
              <a:t>áp</a:t>
            </a:r>
            <a:r>
              <a:rPr lang="en-US" dirty="0"/>
              <a:t> dung </a:t>
            </a:r>
            <a:r>
              <a:rPr lang="en-US" dirty="0" err="1"/>
              <a:t>cho</a:t>
            </a:r>
            <a:r>
              <a:rPr lang="en-US" dirty="0"/>
              <a:t> </a:t>
            </a:r>
            <a:r>
              <a:rPr lang="en-US" dirty="0" err="1"/>
              <a:t>mảng</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dấu</a:t>
            </a:r>
            <a:r>
              <a:rPr lang="en-US" dirty="0"/>
              <a:t> </a:t>
            </a:r>
            <a:r>
              <a:rPr lang="en-US" dirty="0" err="1"/>
              <a:t>ngoặc</a:t>
            </a:r>
            <a:r>
              <a:rPr lang="en-US" dirty="0"/>
              <a:t> </a:t>
            </a:r>
            <a:r>
              <a:rPr lang="en-US" dirty="0" err="1"/>
              <a:t>vuông</a:t>
            </a:r>
            <a:r>
              <a:rPr lang="en-US" dirty="0"/>
              <a:t> </a:t>
            </a:r>
            <a:r>
              <a:rPr lang="en-US" dirty="0" err="1"/>
              <a:t>cho</a:t>
            </a:r>
            <a:r>
              <a:rPr lang="en-US" dirty="0"/>
              <a:t> </a:t>
            </a:r>
            <a:r>
              <a:rPr lang="en-US" dirty="0" err="1"/>
              <a:t>phần</a:t>
            </a:r>
            <a:r>
              <a:rPr lang="en-US" dirty="0"/>
              <a:t> </a:t>
            </a:r>
            <a:r>
              <a:rPr lang="en-US" dirty="0" err="1"/>
              <a:t>khai</a:t>
            </a:r>
            <a:r>
              <a:rPr lang="en-US" dirty="0"/>
              <a:t> </a:t>
            </a:r>
            <a:r>
              <a:rPr lang="en-US" dirty="0" err="1"/>
              <a:t>báo</a:t>
            </a:r>
            <a:r>
              <a:rPr lang="en-US" dirty="0"/>
              <a:t> </a:t>
            </a:r>
            <a:r>
              <a:rPr lang="en-US" dirty="0" err="1"/>
              <a:t>biến</a:t>
            </a:r>
            <a:r>
              <a:rPr lang="en-US" dirty="0"/>
              <a:t>: </a:t>
            </a:r>
          </a:p>
        </p:txBody>
      </p:sp>
      <p:pic>
        <p:nvPicPr>
          <p:cNvPr id="5" name="Picture 4" descr="A picture containing object, clock, meter&#10;&#10;Description automatically generated">
            <a:extLst>
              <a:ext uri="{FF2B5EF4-FFF2-40B4-BE49-F238E27FC236}">
                <a16:creationId xmlns:a16="http://schemas.microsoft.com/office/drawing/2014/main" id="{6AC942DB-4736-9E4F-81F3-8FBF441EA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2" y="2209800"/>
            <a:ext cx="9245600" cy="1524000"/>
          </a:xfrm>
          <a:prstGeom prst="rect">
            <a:avLst/>
          </a:prstGeom>
        </p:spPr>
      </p:pic>
    </p:spTree>
    <p:extLst>
      <p:ext uri="{BB962C8B-B14F-4D97-AF65-F5344CB8AC3E}">
        <p14:creationId xmlns:p14="http://schemas.microsoft.com/office/powerpoint/2010/main" val="18391052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Kết</a:t>
            </a:r>
            <a:r>
              <a:rPr lang="en-US" dirty="0"/>
              <a:t> </a:t>
            </a:r>
            <a:r>
              <a:rPr lang="en-US" dirty="0" err="1"/>
              <a:t>hợp</a:t>
            </a:r>
            <a:r>
              <a:rPr lang="en-US" dirty="0"/>
              <a:t> Object </a:t>
            </a:r>
            <a:r>
              <a:rPr lang="en-US" dirty="0" err="1"/>
              <a:t>và</a:t>
            </a:r>
            <a:r>
              <a:rPr lang="en-US" dirty="0"/>
              <a:t> Arrays</a:t>
            </a:r>
          </a:p>
        </p:txBody>
      </p:sp>
      <p:sp>
        <p:nvSpPr>
          <p:cNvPr id="4" name="Content Placeholder 3"/>
          <p:cNvSpPr>
            <a:spLocks noGrp="1"/>
          </p:cNvSpPr>
          <p:nvPr>
            <p:ph idx="1"/>
          </p:nvPr>
        </p:nvSpPr>
        <p:spPr>
          <a:xfrm>
            <a:off x="609442" y="983974"/>
            <a:ext cx="10969942" cy="5257800"/>
          </a:xfrm>
        </p:spPr>
        <p:txBody>
          <a:bodyPr>
            <a:noAutofit/>
          </a:bodyPr>
          <a:lstStyle/>
          <a:p>
            <a:r>
              <a:rPr lang="vi-VN" sz="2400" dirty="0"/>
              <a:t>Chúng ta cũng có thể kết hợp các đối tượng và mảng với nhau và sử dụng các thuộc tính của chúng.</a:t>
            </a:r>
          </a:p>
          <a:p>
            <a:endParaRPr lang="vi-VN" sz="2400" dirty="0"/>
          </a:p>
          <a:p>
            <a:endParaRPr lang="vi-VN" sz="2400" dirty="0"/>
          </a:p>
          <a:p>
            <a:endParaRPr lang="vi-VN" sz="2400" dirty="0"/>
          </a:p>
          <a:p>
            <a:endParaRPr lang="vi-VN" sz="2400" dirty="0"/>
          </a:p>
          <a:p>
            <a:endParaRPr lang="vi-VN" sz="2400" dirty="0"/>
          </a:p>
          <a:p>
            <a:r>
              <a:rPr lang="vi-VN" sz="2400" dirty="0"/>
              <a:t>Tương tự với giá trị trả về của một hàm:</a:t>
            </a:r>
          </a:p>
          <a:p>
            <a:pPr marL="0" indent="0">
              <a:buNone/>
            </a:pPr>
            <a:br>
              <a:rPr lang="vi-VN" dirty="0"/>
            </a:br>
            <a:endParaRPr lang="en-US" dirty="0"/>
          </a:p>
        </p:txBody>
      </p:sp>
      <p:pic>
        <p:nvPicPr>
          <p:cNvPr id="6" name="Picture 5" descr="Calendar&#10;&#10;Description automatically generated">
            <a:extLst>
              <a:ext uri="{FF2B5EF4-FFF2-40B4-BE49-F238E27FC236}">
                <a16:creationId xmlns:a16="http://schemas.microsoft.com/office/drawing/2014/main" id="{AAE7DAB7-98AB-1A41-B33D-4DAC9516A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989" y="1905000"/>
            <a:ext cx="6705600" cy="195992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383466F-36DF-A84E-ACC6-F98B9C860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989" y="4609358"/>
            <a:ext cx="6655756" cy="1854390"/>
          </a:xfrm>
          <a:prstGeom prst="rect">
            <a:avLst/>
          </a:prstGeom>
        </p:spPr>
      </p:pic>
    </p:spTree>
    <p:extLst>
      <p:ext uri="{BB962C8B-B14F-4D97-AF65-F5344CB8AC3E}">
        <p14:creationId xmlns:p14="http://schemas.microsoft.com/office/powerpoint/2010/main" val="25008586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Kết</a:t>
            </a:r>
            <a:r>
              <a:rPr lang="en-US" dirty="0"/>
              <a:t> </a:t>
            </a:r>
            <a:r>
              <a:rPr lang="en-US" dirty="0" err="1"/>
              <a:t>hợp</a:t>
            </a:r>
            <a:r>
              <a:rPr lang="en-US" dirty="0"/>
              <a:t> Object </a:t>
            </a:r>
            <a:r>
              <a:rPr lang="en-US" dirty="0" err="1"/>
              <a:t>và</a:t>
            </a:r>
            <a:r>
              <a:rPr lang="en-US" dirty="0"/>
              <a:t> Arrays</a:t>
            </a:r>
          </a:p>
        </p:txBody>
      </p:sp>
      <p:sp>
        <p:nvSpPr>
          <p:cNvPr id="4" name="Content Placeholder 3"/>
          <p:cNvSpPr>
            <a:spLocks noGrp="1"/>
          </p:cNvSpPr>
          <p:nvPr>
            <p:ph idx="1"/>
          </p:nvPr>
        </p:nvSpPr>
        <p:spPr>
          <a:xfrm>
            <a:off x="609442" y="983974"/>
            <a:ext cx="10969942" cy="5257800"/>
          </a:xfrm>
        </p:spPr>
        <p:txBody>
          <a:bodyPr>
            <a:noAutofit/>
          </a:bodyPr>
          <a:lstStyle/>
          <a:p>
            <a:r>
              <a:rPr lang="en-US" dirty="0" err="1"/>
              <a:t>Bạn</a:t>
            </a:r>
            <a:r>
              <a:rPr lang="en-US" dirty="0"/>
              <a:t> </a:t>
            </a:r>
            <a:r>
              <a:rPr lang="en-US" dirty="0" err="1"/>
              <a:t>cũng</a:t>
            </a:r>
            <a:r>
              <a:rPr lang="en-US" dirty="0"/>
              <a:t> </a:t>
            </a:r>
            <a:r>
              <a:rPr lang="en-US" dirty="0" err="1"/>
              <a:t>có</a:t>
            </a:r>
            <a:r>
              <a:rPr lang="en-US" dirty="0"/>
              <a:t> </a:t>
            </a:r>
            <a:r>
              <a:rPr lang="en-US" dirty="0" err="1"/>
              <a:t>thể</a:t>
            </a:r>
            <a:r>
              <a:rPr lang="en-US" dirty="0"/>
              <a:t> </a:t>
            </a:r>
            <a:r>
              <a:rPr lang="en-US" dirty="0" err="1"/>
              <a:t>sử</a:t>
            </a:r>
            <a:r>
              <a:rPr lang="en-US" dirty="0"/>
              <a:t> dung </a:t>
            </a:r>
            <a:r>
              <a:rPr lang="en-US" dirty="0" err="1"/>
              <a:t>destructoring</a:t>
            </a:r>
            <a:r>
              <a:rPr lang="en-US" dirty="0"/>
              <a:t> </a:t>
            </a:r>
            <a:r>
              <a:rPr lang="en-US" dirty="0" err="1"/>
              <a:t>trong</a:t>
            </a:r>
            <a:r>
              <a:rPr lang="en-US" dirty="0"/>
              <a:t> </a:t>
            </a:r>
            <a:r>
              <a:rPr lang="en-US" dirty="0" err="1"/>
              <a:t>một</a:t>
            </a:r>
            <a:r>
              <a:rPr lang="en-US" dirty="0"/>
              <a:t> </a:t>
            </a:r>
            <a:r>
              <a:rPr lang="en-US" dirty="0" err="1"/>
              <a:t>vòng</a:t>
            </a:r>
            <a:r>
              <a:rPr lang="en-US" dirty="0"/>
              <a:t> </a:t>
            </a:r>
            <a:r>
              <a:rPr lang="en-US" dirty="0" err="1"/>
              <a:t>lặp</a:t>
            </a:r>
            <a:r>
              <a:rPr lang="en-US" dirty="0"/>
              <a:t>  ( es6 loop )</a:t>
            </a:r>
          </a:p>
          <a:p>
            <a:r>
              <a:rPr lang="en-US" dirty="0" err="1"/>
              <a:t>Ví</a:t>
            </a:r>
            <a:r>
              <a:rPr lang="en-US" dirty="0"/>
              <a:t> </a:t>
            </a:r>
            <a:r>
              <a:rPr lang="en-US" dirty="0" err="1"/>
              <a:t>dụ</a:t>
            </a:r>
            <a:r>
              <a:rPr lang="en-US" dirty="0"/>
              <a:t>:</a:t>
            </a:r>
          </a:p>
        </p:txBody>
      </p:sp>
      <p:pic>
        <p:nvPicPr>
          <p:cNvPr id="5" name="Picture 4" descr="A picture containing text&#10;&#10;Description automatically generated">
            <a:extLst>
              <a:ext uri="{FF2B5EF4-FFF2-40B4-BE49-F238E27FC236}">
                <a16:creationId xmlns:a16="http://schemas.microsoft.com/office/drawing/2014/main" id="{7CF5DCDA-02E4-A141-92CE-EF514A940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3" y="2324100"/>
            <a:ext cx="9753600" cy="2100058"/>
          </a:xfrm>
          <a:prstGeom prst="rect">
            <a:avLst/>
          </a:prstGeom>
        </p:spPr>
      </p:pic>
    </p:spTree>
    <p:extLst>
      <p:ext uri="{BB962C8B-B14F-4D97-AF65-F5344CB8AC3E}">
        <p14:creationId xmlns:p14="http://schemas.microsoft.com/office/powerpoint/2010/main" val="219515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3: </a:t>
            </a:r>
            <a:br>
              <a:rPr lang="en-US" dirty="0"/>
            </a:br>
            <a:r>
              <a:rPr lang="en-US" dirty="0" err="1"/>
              <a:t>Tổng</a:t>
            </a:r>
            <a:r>
              <a:rPr lang="en-US" dirty="0"/>
              <a:t> </a:t>
            </a:r>
            <a:r>
              <a:rPr lang="en-US" dirty="0" err="1"/>
              <a:t>quan</a:t>
            </a:r>
            <a:r>
              <a:rPr lang="en-US" dirty="0"/>
              <a:t>  Spread </a:t>
            </a:r>
            <a:r>
              <a:rPr lang="en-US" dirty="0" err="1"/>
              <a:t>và</a:t>
            </a:r>
            <a:r>
              <a:rPr lang="en-US" dirty="0"/>
              <a:t> ...Rest</a:t>
            </a:r>
          </a:p>
        </p:txBody>
      </p:sp>
    </p:spTree>
    <p:extLst>
      <p:ext uri="{BB962C8B-B14F-4D97-AF65-F5344CB8AC3E}">
        <p14:creationId xmlns:p14="http://schemas.microsoft.com/office/powerpoint/2010/main" val="39391982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5383397" cy="5135564"/>
          </a:xfrm>
        </p:spPr>
        <p:txBody>
          <a:bodyPr>
            <a:normAutofit/>
          </a:bodyPr>
          <a:lstStyle/>
          <a:p>
            <a:r>
              <a:rPr lang="vi-VN" dirty="0"/>
              <a:t>ES6 giới thiệu một toán tử ... mới thường được gọi là toán tử </a:t>
            </a:r>
            <a:r>
              <a:rPr lang="vi-VN" b="1" dirty="0"/>
              <a:t>spread</a:t>
            </a:r>
            <a:r>
              <a:rPr lang="vi-VN" dirty="0"/>
              <a:t> hoặc </a:t>
            </a:r>
            <a:r>
              <a:rPr lang="vi-VN" b="1" dirty="0"/>
              <a:t>rest</a:t>
            </a:r>
            <a:r>
              <a:rPr lang="vi-VN" dirty="0"/>
              <a:t>, tùy thuộc vào vị trí hoặc cách nó được sử dụng.</a:t>
            </a:r>
          </a:p>
          <a:p>
            <a:r>
              <a:rPr lang="vi-VN" b="1" dirty="0"/>
              <a:t>Spread Operator </a:t>
            </a:r>
            <a:r>
              <a:rPr lang="vi-VN" dirty="0"/>
              <a:t>cho phép chuyển đổi một chuỗi thành nhiều argument (trong trường hợp gọi với hàm) hoặc thành nhiều phần tử (cho array).</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37B44002-79A7-6842-A187-DFF300581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987" y="1143000"/>
            <a:ext cx="5992838" cy="3640647"/>
          </a:xfrm>
          <a:prstGeom prst="rect">
            <a:avLst/>
          </a:prstGeom>
          <a:noFill/>
        </p:spPr>
      </p:pic>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Spread Operator </a:t>
            </a:r>
            <a:r>
              <a:rPr lang="en-US" dirty="0" err="1"/>
              <a:t>là</a:t>
            </a:r>
            <a:r>
              <a:rPr lang="en-US" dirty="0"/>
              <a:t> </a:t>
            </a:r>
            <a:r>
              <a:rPr lang="en-US" dirty="0" err="1"/>
              <a:t>gì</a:t>
            </a:r>
            <a:r>
              <a:rPr lang="en-US" dirty="0"/>
              <a:t>?</a:t>
            </a:r>
            <a:endParaRPr lang="en-US"/>
          </a:p>
        </p:txBody>
      </p:sp>
    </p:spTree>
    <p:extLst>
      <p:ext uri="{BB962C8B-B14F-4D97-AF65-F5344CB8AC3E}">
        <p14:creationId xmlns:p14="http://schemas.microsoft.com/office/powerpoint/2010/main" val="2489613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135564"/>
          </a:xfrm>
        </p:spPr>
        <p:txBody>
          <a:bodyPr>
            <a:normAutofit/>
          </a:bodyPr>
          <a:lstStyle/>
          <a:p>
            <a:pPr>
              <a:buFont typeface="Wingdings" pitchFamily="2" charset="2"/>
              <a:buChar char="q"/>
            </a:pPr>
            <a:r>
              <a:rPr lang="vi-VN" dirty="0"/>
              <a:t>Trước đây, khi muốn tạo một mảng mới, gộp mảng chúng ta thường sử dụng push(), splice(), contact() …. Nhưng với toán tử Spread Operator mọi việc được xử lý tiện lợi hơn rất nhiều.</a:t>
            </a:r>
          </a:p>
          <a:p>
            <a:pPr>
              <a:buFont typeface="Wingdings" pitchFamily="2" charset="2"/>
              <a:buChar char="q"/>
            </a:pPr>
            <a:r>
              <a:rPr lang="vi-VN" dirty="0"/>
              <a:t>Ví dụ:</a:t>
            </a:r>
          </a:p>
          <a:p>
            <a:pPr>
              <a:buFont typeface="Wingdings" pitchFamily="2" charset="2"/>
              <a:buChar char="q"/>
            </a:pPr>
            <a:endParaRPr lang="vi-VN"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Áp</a:t>
            </a:r>
            <a:r>
              <a:rPr lang="en-US" dirty="0"/>
              <a:t> dung </a:t>
            </a:r>
            <a:r>
              <a:rPr lang="en-US" dirty="0" err="1"/>
              <a:t>cho</a:t>
            </a:r>
            <a:r>
              <a:rPr lang="en-US" dirty="0"/>
              <a:t> </a:t>
            </a:r>
            <a:r>
              <a:rPr lang="en-US" dirty="0" err="1"/>
              <a:t>mảng</a:t>
            </a:r>
            <a:endParaRPr lang="en-US" dirty="0"/>
          </a:p>
        </p:txBody>
      </p:sp>
      <p:pic>
        <p:nvPicPr>
          <p:cNvPr id="5" name="Picture 4" descr="A picture containing diagram&#10;&#10;Description automatically generated">
            <a:extLst>
              <a:ext uri="{FF2B5EF4-FFF2-40B4-BE49-F238E27FC236}">
                <a16:creationId xmlns:a16="http://schemas.microsoft.com/office/drawing/2014/main" id="{DB753D2B-AC70-0B44-9811-DBC868A04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12" y="3523204"/>
            <a:ext cx="5284319" cy="1048796"/>
          </a:xfrm>
          <a:prstGeom prst="rect">
            <a:avLst/>
          </a:prstGeom>
        </p:spPr>
      </p:pic>
      <p:sp>
        <p:nvSpPr>
          <p:cNvPr id="7" name="TextBox 6">
            <a:extLst>
              <a:ext uri="{FF2B5EF4-FFF2-40B4-BE49-F238E27FC236}">
                <a16:creationId xmlns:a16="http://schemas.microsoft.com/office/drawing/2014/main" id="{9921EB7D-DD68-334B-8451-3403D84F1DD9}"/>
              </a:ext>
            </a:extLst>
          </p:cNvPr>
          <p:cNvSpPr txBox="1"/>
          <p:nvPr/>
        </p:nvSpPr>
        <p:spPr>
          <a:xfrm>
            <a:off x="3198812" y="2950000"/>
            <a:ext cx="628890" cy="461665"/>
          </a:xfrm>
          <a:prstGeom prst="rect">
            <a:avLst/>
          </a:prstGeom>
          <a:noFill/>
        </p:spPr>
        <p:txBody>
          <a:bodyPr wrap="none" rtlCol="0">
            <a:spAutoFit/>
          </a:bodyPr>
          <a:lstStyle/>
          <a:p>
            <a:r>
              <a:rPr lang="en-US" sz="2400" b="1" dirty="0"/>
              <a:t>ES5</a:t>
            </a:r>
          </a:p>
        </p:txBody>
      </p:sp>
      <p:pic>
        <p:nvPicPr>
          <p:cNvPr id="9" name="Picture 8" descr="A picture containing diagram&#10;&#10;Description automatically generated">
            <a:extLst>
              <a:ext uri="{FF2B5EF4-FFF2-40B4-BE49-F238E27FC236}">
                <a16:creationId xmlns:a16="http://schemas.microsoft.com/office/drawing/2014/main" id="{D6D457CD-8364-0446-B712-AF456FA44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83" y="3523204"/>
            <a:ext cx="5144929" cy="1018898"/>
          </a:xfrm>
          <a:prstGeom prst="rect">
            <a:avLst/>
          </a:prstGeom>
        </p:spPr>
      </p:pic>
      <p:sp>
        <p:nvSpPr>
          <p:cNvPr id="10" name="TextBox 9">
            <a:extLst>
              <a:ext uri="{FF2B5EF4-FFF2-40B4-BE49-F238E27FC236}">
                <a16:creationId xmlns:a16="http://schemas.microsoft.com/office/drawing/2014/main" id="{164A115D-444B-6B46-AEF0-C2050EAA1169}"/>
              </a:ext>
            </a:extLst>
          </p:cNvPr>
          <p:cNvSpPr txBox="1"/>
          <p:nvPr/>
        </p:nvSpPr>
        <p:spPr>
          <a:xfrm>
            <a:off x="8361124" y="2950000"/>
            <a:ext cx="633700" cy="461665"/>
          </a:xfrm>
          <a:prstGeom prst="rect">
            <a:avLst/>
          </a:prstGeom>
          <a:noFill/>
        </p:spPr>
        <p:txBody>
          <a:bodyPr wrap="none" rtlCol="0">
            <a:spAutoFit/>
          </a:bodyPr>
          <a:lstStyle/>
          <a:p>
            <a:r>
              <a:rPr lang="en-US" sz="2400" b="1" dirty="0"/>
              <a:t>ES6</a:t>
            </a:r>
          </a:p>
        </p:txBody>
      </p:sp>
      <p:pic>
        <p:nvPicPr>
          <p:cNvPr id="12" name="Picture 11">
            <a:extLst>
              <a:ext uri="{FF2B5EF4-FFF2-40B4-BE49-F238E27FC236}">
                <a16:creationId xmlns:a16="http://schemas.microsoft.com/office/drawing/2014/main" id="{DAE2B364-23B7-C54A-A2F7-077FD256A0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812" y="4795077"/>
            <a:ext cx="4908788" cy="291694"/>
          </a:xfrm>
          <a:prstGeom prst="rect">
            <a:avLst/>
          </a:prstGeom>
        </p:spPr>
      </p:pic>
      <p:pic>
        <p:nvPicPr>
          <p:cNvPr id="13" name="Picture 12">
            <a:extLst>
              <a:ext uri="{FF2B5EF4-FFF2-40B4-BE49-F238E27FC236}">
                <a16:creationId xmlns:a16="http://schemas.microsoft.com/office/drawing/2014/main" id="{685E6143-9B46-7341-AA59-456C40CC6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7226" y="4795077"/>
            <a:ext cx="4908788" cy="291694"/>
          </a:xfrm>
          <a:prstGeom prst="rect">
            <a:avLst/>
          </a:prstGeom>
        </p:spPr>
      </p:pic>
    </p:spTree>
    <p:extLst>
      <p:ext uri="{BB962C8B-B14F-4D97-AF65-F5344CB8AC3E}">
        <p14:creationId xmlns:p14="http://schemas.microsoft.com/office/powerpoint/2010/main" val="253969478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Nội</a:t>
            </a:r>
            <a:r>
              <a:rPr lang="en-US" dirty="0"/>
              <a:t> dung</a:t>
            </a:r>
          </a:p>
        </p:txBody>
      </p:sp>
      <p:sp>
        <p:nvSpPr>
          <p:cNvPr id="5" name="Content Placeholder 4"/>
          <p:cNvSpPr>
            <a:spLocks noGrp="1"/>
          </p:cNvSpPr>
          <p:nvPr>
            <p:ph idx="1"/>
          </p:nvPr>
        </p:nvSpPr>
        <p:spPr/>
        <p:txBody>
          <a:bodyPr/>
          <a:lstStyle/>
          <a:p>
            <a:r>
              <a:rPr lang="en-US" dirty="0"/>
              <a:t> </a:t>
            </a:r>
            <a:r>
              <a:rPr lang="en-US" dirty="0" err="1"/>
              <a:t>Khai</a:t>
            </a:r>
            <a:r>
              <a:rPr lang="en-US" dirty="0"/>
              <a:t> </a:t>
            </a:r>
            <a:r>
              <a:rPr lang="en-US" dirty="0" err="1"/>
              <a:t>báo</a:t>
            </a:r>
            <a:r>
              <a:rPr lang="en-US" dirty="0"/>
              <a:t> </a:t>
            </a:r>
            <a:r>
              <a:rPr lang="en-US" dirty="0" err="1"/>
              <a:t>biến</a:t>
            </a:r>
            <a:r>
              <a:rPr lang="en-US" dirty="0"/>
              <a:t> </a:t>
            </a:r>
            <a:r>
              <a:rPr lang="en-US" dirty="0" err="1"/>
              <a:t>với</a:t>
            </a:r>
            <a:r>
              <a:rPr lang="en-US" dirty="0"/>
              <a:t> Let </a:t>
            </a:r>
            <a:r>
              <a:rPr lang="en-US" dirty="0" err="1"/>
              <a:t>và</a:t>
            </a:r>
            <a:r>
              <a:rPr lang="en-US" dirty="0"/>
              <a:t> Const</a:t>
            </a:r>
          </a:p>
          <a:p>
            <a:r>
              <a:rPr lang="en-US" dirty="0"/>
              <a:t> </a:t>
            </a:r>
            <a:r>
              <a:rPr lang="en-US" dirty="0" err="1"/>
              <a:t>Giới</a:t>
            </a:r>
            <a:r>
              <a:rPr lang="en-US" dirty="0"/>
              <a:t> </a:t>
            </a:r>
            <a:r>
              <a:rPr lang="en-US" dirty="0" err="1"/>
              <a:t>thiệu</a:t>
            </a:r>
            <a:r>
              <a:rPr lang="en-US" dirty="0"/>
              <a:t> </a:t>
            </a:r>
            <a:r>
              <a:rPr lang="en-US" dirty="0" err="1"/>
              <a:t>và</a:t>
            </a:r>
            <a:r>
              <a:rPr lang="en-US" dirty="0"/>
              <a:t> </a:t>
            </a:r>
            <a:r>
              <a:rPr lang="en-US" dirty="0" err="1"/>
              <a:t>làm</a:t>
            </a:r>
            <a:r>
              <a:rPr lang="en-US" dirty="0"/>
              <a:t> </a:t>
            </a:r>
            <a:r>
              <a:rPr lang="en-US" dirty="0" err="1"/>
              <a:t>việc</a:t>
            </a:r>
            <a:r>
              <a:rPr lang="en-US" dirty="0"/>
              <a:t> </a:t>
            </a:r>
            <a:r>
              <a:rPr lang="en-US" dirty="0" err="1"/>
              <a:t>với</a:t>
            </a:r>
            <a:r>
              <a:rPr lang="en-US" dirty="0"/>
              <a:t> Template String</a:t>
            </a:r>
          </a:p>
          <a:p>
            <a:r>
              <a:rPr lang="en-US" dirty="0"/>
              <a:t> </a:t>
            </a:r>
            <a:r>
              <a:rPr lang="en-US" dirty="0" err="1"/>
              <a:t>Tổng</a:t>
            </a:r>
            <a:r>
              <a:rPr lang="en-US" dirty="0"/>
              <a:t> </a:t>
            </a:r>
            <a:r>
              <a:rPr lang="en-US" dirty="0" err="1"/>
              <a:t>quan</a:t>
            </a:r>
            <a:r>
              <a:rPr lang="en-US" dirty="0"/>
              <a:t> </a:t>
            </a:r>
            <a:r>
              <a:rPr lang="en-US" dirty="0" err="1"/>
              <a:t>Destructuring</a:t>
            </a:r>
            <a:endParaRPr lang="en-US" dirty="0"/>
          </a:p>
          <a:p>
            <a:r>
              <a:rPr lang="en-US" dirty="0"/>
              <a:t> </a:t>
            </a:r>
            <a:r>
              <a:rPr lang="en-US" dirty="0" err="1"/>
              <a:t>Tổng</a:t>
            </a:r>
            <a:r>
              <a:rPr lang="en-US" dirty="0"/>
              <a:t> </a:t>
            </a:r>
            <a:r>
              <a:rPr lang="en-US" dirty="0" err="1"/>
              <a:t>quan</a:t>
            </a:r>
            <a:r>
              <a:rPr lang="en-US" dirty="0"/>
              <a:t> Spread </a:t>
            </a:r>
            <a:r>
              <a:rPr lang="en-US" dirty="0" err="1"/>
              <a:t>và</a:t>
            </a:r>
            <a:r>
              <a:rPr lang="en-US" dirty="0"/>
              <a:t> ...Rest</a:t>
            </a:r>
          </a:p>
        </p:txBody>
      </p:sp>
    </p:spTree>
    <p:extLst>
      <p:ext uri="{BB962C8B-B14F-4D97-AF65-F5344CB8AC3E}">
        <p14:creationId xmlns:p14="http://schemas.microsoft.com/office/powerpoint/2010/main" val="22502329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135564"/>
          </a:xfrm>
        </p:spPr>
        <p:txBody>
          <a:bodyPr>
            <a:normAutofit/>
          </a:bodyPr>
          <a:lstStyle/>
          <a:p>
            <a:pPr>
              <a:buFont typeface="Wingdings" pitchFamily="2" charset="2"/>
              <a:buChar char="q"/>
            </a:pPr>
            <a:r>
              <a:rPr lang="vi-VN" dirty="0"/>
              <a:t>Toán tử Spread Operator cũng có thể áp dụng cho Object</a:t>
            </a:r>
          </a:p>
          <a:p>
            <a:pPr>
              <a:buFont typeface="Wingdings" pitchFamily="2" charset="2"/>
              <a:buChar char="q"/>
            </a:pPr>
            <a:r>
              <a:rPr lang="vi-VN" dirty="0"/>
              <a:t>Nó sao chép các thuộc tính được khai báo từ một đối tượng được cung cấp vào một đối tượng mới.</a:t>
            </a:r>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Áp</a:t>
            </a:r>
            <a:r>
              <a:rPr lang="en-US" dirty="0"/>
              <a:t> </a:t>
            </a:r>
            <a:r>
              <a:rPr lang="en-US" dirty="0" err="1"/>
              <a:t>dụng</a:t>
            </a:r>
            <a:r>
              <a:rPr lang="en-US" dirty="0"/>
              <a:t> </a:t>
            </a:r>
            <a:r>
              <a:rPr lang="en-US" dirty="0" err="1"/>
              <a:t>cho</a:t>
            </a:r>
            <a:r>
              <a:rPr lang="en-US" dirty="0"/>
              <a:t> Object</a:t>
            </a:r>
          </a:p>
        </p:txBody>
      </p:sp>
      <p:pic>
        <p:nvPicPr>
          <p:cNvPr id="6" name="Picture 5" descr="A picture containing text&#10;&#10;Description automatically generated">
            <a:extLst>
              <a:ext uri="{FF2B5EF4-FFF2-40B4-BE49-F238E27FC236}">
                <a16:creationId xmlns:a16="http://schemas.microsoft.com/office/drawing/2014/main" id="{D9C7E53C-1B14-D947-BA8A-8EEBF0931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2" y="2743200"/>
            <a:ext cx="5804177" cy="2788865"/>
          </a:xfrm>
          <a:prstGeom prst="rect">
            <a:avLst/>
          </a:prstGeom>
        </p:spPr>
      </p:pic>
    </p:spTree>
    <p:extLst>
      <p:ext uri="{BB962C8B-B14F-4D97-AF65-F5344CB8AC3E}">
        <p14:creationId xmlns:p14="http://schemas.microsoft.com/office/powerpoint/2010/main" val="23911320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10969943" cy="5135564"/>
          </a:xfrm>
        </p:spPr>
        <p:txBody>
          <a:bodyPr>
            <a:normAutofit/>
          </a:bodyPr>
          <a:lstStyle/>
          <a:p>
            <a:pPr>
              <a:buFont typeface="Wingdings" pitchFamily="2" charset="2"/>
              <a:buChar char="q"/>
            </a:pPr>
            <a:r>
              <a:rPr lang="vi-VN" b="1" dirty="0"/>
              <a:t>Rest parametter</a:t>
            </a:r>
            <a:r>
              <a:rPr lang="vi-VN" dirty="0"/>
              <a:t> (</a:t>
            </a:r>
            <a:r>
              <a:rPr lang="en-US" dirty="0" err="1"/>
              <a:t>tham</a:t>
            </a:r>
            <a:r>
              <a:rPr lang="en-US" dirty="0"/>
              <a:t> </a:t>
            </a:r>
            <a:r>
              <a:rPr lang="en-US" dirty="0" err="1"/>
              <a:t>số</a:t>
            </a:r>
            <a:r>
              <a:rPr lang="en-US" dirty="0"/>
              <a:t> </a:t>
            </a:r>
            <a:r>
              <a:rPr lang="en-US" dirty="0" err="1"/>
              <a:t>còn</a:t>
            </a:r>
            <a:r>
              <a:rPr lang="en-US" dirty="0"/>
              <a:t> </a:t>
            </a:r>
            <a:r>
              <a:rPr lang="en-US" dirty="0" err="1"/>
              <a:t>lại</a:t>
            </a:r>
            <a:r>
              <a:rPr lang="en-US" dirty="0"/>
              <a:t> ) : </a:t>
            </a:r>
            <a:r>
              <a:rPr lang="vi-VN" dirty="0"/>
              <a:t>là tính năng Javascript cho phép bạn có thể khai báo một hàm với số lượng tham số không xác định.</a:t>
            </a:r>
          </a:p>
          <a:p>
            <a:pPr>
              <a:buFont typeface="Wingdings" pitchFamily="2" charset="2"/>
              <a:buChar char="q"/>
            </a:pPr>
            <a:r>
              <a:rPr lang="vi-VN" dirty="0"/>
              <a:t>Cú pháp</a:t>
            </a:r>
          </a:p>
          <a:p>
            <a:pPr>
              <a:buFont typeface="Wingdings" pitchFamily="2" charset="2"/>
              <a:buChar char="q"/>
            </a:pPr>
            <a:endParaRPr lang="vi-VN" dirty="0"/>
          </a:p>
          <a:p>
            <a:pPr>
              <a:buFont typeface="Wingdings" pitchFamily="2" charset="2"/>
              <a:buChar char="q"/>
            </a:pPr>
            <a:r>
              <a:rPr lang="vi-VN" dirty="0"/>
              <a:t>Ví dụ</a:t>
            </a:r>
            <a:br>
              <a:rPr lang="vi-VN" dirty="0"/>
            </a:br>
            <a:endParaRPr lang="vi-VN" dirty="0"/>
          </a:p>
        </p:txBody>
      </p:sp>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a:t>Rest Parameter </a:t>
            </a:r>
            <a:r>
              <a:rPr lang="en-US" dirty="0" err="1"/>
              <a:t>là</a:t>
            </a:r>
            <a:r>
              <a:rPr lang="en-US" dirty="0"/>
              <a:t> </a:t>
            </a:r>
            <a:r>
              <a:rPr lang="en-US" dirty="0" err="1"/>
              <a:t>gì</a:t>
            </a:r>
            <a:r>
              <a:rPr lang="en-US" dirty="0"/>
              <a:t>?</a:t>
            </a:r>
          </a:p>
        </p:txBody>
      </p:sp>
      <p:pic>
        <p:nvPicPr>
          <p:cNvPr id="5" name="Picture 4" descr="A picture containing chart&#10;&#10;Description automatically generated">
            <a:extLst>
              <a:ext uri="{FF2B5EF4-FFF2-40B4-BE49-F238E27FC236}">
                <a16:creationId xmlns:a16="http://schemas.microsoft.com/office/drawing/2014/main" id="{E2AD156B-3E38-5149-B2D0-3503E41D1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824" y="2006043"/>
            <a:ext cx="3733800" cy="888524"/>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C67C6892-2C3F-AA4F-B3B7-73D10D7E2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8923" y="3062145"/>
            <a:ext cx="5716588" cy="3351419"/>
          </a:xfrm>
          <a:prstGeom prst="rect">
            <a:avLst/>
          </a:prstGeom>
        </p:spPr>
      </p:pic>
    </p:spTree>
    <p:extLst>
      <p:ext uri="{BB962C8B-B14F-4D97-AF65-F5344CB8AC3E}">
        <p14:creationId xmlns:p14="http://schemas.microsoft.com/office/powerpoint/2010/main" val="7235070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Tổng</a:t>
            </a:r>
            <a:r>
              <a:rPr lang="en-US" dirty="0"/>
              <a:t> </a:t>
            </a:r>
            <a:r>
              <a:rPr lang="en-US" dirty="0" err="1"/>
              <a:t>kết</a:t>
            </a:r>
            <a:endParaRPr lang="en-US" dirty="0"/>
          </a:p>
        </p:txBody>
      </p:sp>
      <p:sp>
        <p:nvSpPr>
          <p:cNvPr id="5" name="Content Placeholder 4"/>
          <p:cNvSpPr>
            <a:spLocks noGrp="1"/>
          </p:cNvSpPr>
          <p:nvPr>
            <p:ph idx="1"/>
          </p:nvPr>
        </p:nvSpPr>
        <p:spPr/>
        <p:txBody>
          <a:bodyPr>
            <a:normAutofit/>
          </a:bodyPr>
          <a:lstStyle/>
          <a:p>
            <a:r>
              <a:rPr lang="en-US" dirty="0"/>
              <a:t> </a:t>
            </a:r>
            <a:r>
              <a:rPr lang="en-US" dirty="0" err="1"/>
              <a:t>Khai</a:t>
            </a:r>
            <a:r>
              <a:rPr lang="en-US" dirty="0"/>
              <a:t> </a:t>
            </a:r>
            <a:r>
              <a:rPr lang="en-US" dirty="0" err="1"/>
              <a:t>báo</a:t>
            </a:r>
            <a:r>
              <a:rPr lang="en-US" dirty="0"/>
              <a:t> </a:t>
            </a:r>
            <a:r>
              <a:rPr lang="en-US" dirty="0" err="1"/>
              <a:t>biến</a:t>
            </a:r>
            <a:r>
              <a:rPr lang="en-US" dirty="0"/>
              <a:t> </a:t>
            </a:r>
            <a:r>
              <a:rPr lang="en-US" dirty="0" err="1"/>
              <a:t>với</a:t>
            </a:r>
            <a:r>
              <a:rPr lang="en-US" dirty="0"/>
              <a:t> Let </a:t>
            </a:r>
            <a:r>
              <a:rPr lang="en-US" dirty="0" err="1"/>
              <a:t>và</a:t>
            </a:r>
            <a:r>
              <a:rPr lang="en-US" dirty="0"/>
              <a:t> Const</a:t>
            </a:r>
          </a:p>
          <a:p>
            <a:r>
              <a:rPr lang="en-US" dirty="0"/>
              <a:t> </a:t>
            </a:r>
            <a:r>
              <a:rPr lang="en-US" dirty="0" err="1"/>
              <a:t>Giới</a:t>
            </a:r>
            <a:r>
              <a:rPr lang="en-US" dirty="0"/>
              <a:t> </a:t>
            </a:r>
            <a:r>
              <a:rPr lang="en-US" dirty="0" err="1"/>
              <a:t>thiệu</a:t>
            </a:r>
            <a:r>
              <a:rPr lang="en-US" dirty="0"/>
              <a:t> </a:t>
            </a:r>
            <a:r>
              <a:rPr lang="en-US" dirty="0" err="1"/>
              <a:t>và</a:t>
            </a:r>
            <a:r>
              <a:rPr lang="en-US" dirty="0"/>
              <a:t> </a:t>
            </a:r>
            <a:r>
              <a:rPr lang="en-US" dirty="0" err="1"/>
              <a:t>làm</a:t>
            </a:r>
            <a:r>
              <a:rPr lang="en-US" dirty="0"/>
              <a:t> </a:t>
            </a:r>
            <a:r>
              <a:rPr lang="en-US" dirty="0" err="1"/>
              <a:t>việc</a:t>
            </a:r>
            <a:r>
              <a:rPr lang="en-US" dirty="0"/>
              <a:t> </a:t>
            </a:r>
            <a:r>
              <a:rPr lang="en-US" dirty="0" err="1"/>
              <a:t>với</a:t>
            </a:r>
            <a:r>
              <a:rPr lang="en-US" dirty="0"/>
              <a:t> Template String</a:t>
            </a:r>
          </a:p>
          <a:p>
            <a:r>
              <a:rPr lang="en-US" dirty="0"/>
              <a:t> </a:t>
            </a:r>
            <a:r>
              <a:rPr lang="en-US" dirty="0" err="1"/>
              <a:t>Tổng</a:t>
            </a:r>
            <a:r>
              <a:rPr lang="en-US" dirty="0"/>
              <a:t> </a:t>
            </a:r>
            <a:r>
              <a:rPr lang="en-US" dirty="0" err="1"/>
              <a:t>quan</a:t>
            </a:r>
            <a:r>
              <a:rPr lang="en-US" dirty="0"/>
              <a:t> </a:t>
            </a:r>
            <a:r>
              <a:rPr lang="en-US" dirty="0" err="1"/>
              <a:t>Destructuring</a:t>
            </a:r>
            <a:endParaRPr lang="en-US" dirty="0"/>
          </a:p>
          <a:p>
            <a:r>
              <a:rPr lang="en-US" dirty="0"/>
              <a:t> </a:t>
            </a:r>
            <a:r>
              <a:rPr lang="en-US" dirty="0" err="1"/>
              <a:t>Tổng</a:t>
            </a:r>
            <a:r>
              <a:rPr lang="en-US" dirty="0"/>
              <a:t> </a:t>
            </a:r>
            <a:r>
              <a:rPr lang="en-US" dirty="0" err="1"/>
              <a:t>quan</a:t>
            </a:r>
            <a:r>
              <a:rPr lang="en-US" dirty="0"/>
              <a:t> Spread </a:t>
            </a:r>
            <a:r>
              <a:rPr lang="en-US" dirty="0" err="1"/>
              <a:t>và</a:t>
            </a:r>
            <a:r>
              <a:rPr lang="en-US" dirty="0"/>
              <a:t> ...Rest</a:t>
            </a:r>
          </a:p>
        </p:txBody>
      </p:sp>
    </p:spTree>
    <p:extLst>
      <p:ext uri="{BB962C8B-B14F-4D97-AF65-F5344CB8AC3E}">
        <p14:creationId xmlns:p14="http://schemas.microsoft.com/office/powerpoint/2010/main" val="342681834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94132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Phần</a:t>
            </a:r>
            <a:r>
              <a:rPr lang="en-US" dirty="0"/>
              <a:t> 1: </a:t>
            </a:r>
            <a:br>
              <a:rPr lang="en-US" dirty="0"/>
            </a:br>
            <a:r>
              <a:rPr lang="en-US" dirty="0"/>
              <a:t> </a:t>
            </a:r>
            <a:r>
              <a:rPr lang="en-US" dirty="0" err="1"/>
              <a:t>Khai</a:t>
            </a:r>
            <a:r>
              <a:rPr lang="en-US" dirty="0"/>
              <a:t> </a:t>
            </a:r>
            <a:r>
              <a:rPr lang="en-US" dirty="0" err="1"/>
              <a:t>báo</a:t>
            </a:r>
            <a:r>
              <a:rPr lang="en-US" dirty="0"/>
              <a:t> </a:t>
            </a:r>
            <a:r>
              <a:rPr lang="en-US" dirty="0" err="1"/>
              <a:t>biến</a:t>
            </a:r>
            <a:r>
              <a:rPr lang="en-US" dirty="0"/>
              <a:t> </a:t>
            </a:r>
            <a:r>
              <a:rPr lang="en-US" dirty="0" err="1"/>
              <a:t>với</a:t>
            </a:r>
            <a:r>
              <a:rPr lang="en-US" dirty="0"/>
              <a:t> Let </a:t>
            </a:r>
            <a:r>
              <a:rPr lang="en-US" dirty="0" err="1"/>
              <a:t>và</a:t>
            </a:r>
            <a:r>
              <a:rPr lang="en-US" dirty="0"/>
              <a:t> Const</a:t>
            </a:r>
          </a:p>
        </p:txBody>
      </p:sp>
    </p:spTree>
    <p:extLst>
      <p:ext uri="{BB962C8B-B14F-4D97-AF65-F5344CB8AC3E}">
        <p14:creationId xmlns:p14="http://schemas.microsoft.com/office/powerpoint/2010/main" val="38709568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441" y="990601"/>
            <a:ext cx="5383397" cy="5135564"/>
          </a:xfrm>
        </p:spPr>
        <p:txBody>
          <a:bodyPr>
            <a:normAutofit/>
          </a:bodyPr>
          <a:lstStyle/>
          <a:p>
            <a:r>
              <a:rPr lang="en-US" b="1" dirty="0"/>
              <a:t>let</a:t>
            </a:r>
            <a:r>
              <a:rPr lang="en-US" dirty="0"/>
              <a:t>: </a:t>
            </a:r>
            <a:r>
              <a:rPr lang="en-US" dirty="0" err="1"/>
              <a:t>là</a:t>
            </a:r>
            <a:r>
              <a:rPr lang="en-US" dirty="0"/>
              <a:t> </a:t>
            </a:r>
            <a:r>
              <a:rPr lang="en-US" dirty="0" err="1"/>
              <a:t>từ</a:t>
            </a:r>
            <a:r>
              <a:rPr lang="en-US" dirty="0"/>
              <a:t> </a:t>
            </a:r>
            <a:r>
              <a:rPr lang="en-US" dirty="0" err="1"/>
              <a:t>khóa</a:t>
            </a:r>
            <a:r>
              <a:rPr lang="en-US" dirty="0"/>
              <a:t> </a:t>
            </a:r>
            <a:r>
              <a:rPr lang="en-US" dirty="0" err="1"/>
              <a:t>định</a:t>
            </a:r>
            <a:r>
              <a:rPr lang="en-US" dirty="0"/>
              <a:t> </a:t>
            </a:r>
            <a:r>
              <a:rPr lang="en-US" dirty="0" err="1"/>
              <a:t>nghĩa</a:t>
            </a:r>
            <a:r>
              <a:rPr lang="en-US" dirty="0"/>
              <a:t> 1 </a:t>
            </a:r>
            <a:r>
              <a:rPr lang="en-US" dirty="0" err="1"/>
              <a:t>biến</a:t>
            </a:r>
            <a:r>
              <a:rPr lang="en-US" dirty="0"/>
              <a:t> </a:t>
            </a:r>
            <a:r>
              <a:rPr lang="en-US" dirty="0" err="1"/>
              <a:t>có</a:t>
            </a:r>
            <a:r>
              <a:rPr lang="en-US" dirty="0"/>
              <a:t> </a:t>
            </a:r>
            <a:r>
              <a:rPr lang="en-US" dirty="0" err="1"/>
              <a:t>phạm</a:t>
            </a:r>
            <a:r>
              <a:rPr lang="en-US" dirty="0"/>
              <a:t> vi </a:t>
            </a:r>
            <a:r>
              <a:rPr lang="en-US" dirty="0" err="1"/>
              <a:t>truy</a:t>
            </a:r>
            <a:r>
              <a:rPr lang="en-US" dirty="0"/>
              <a:t> </a:t>
            </a:r>
            <a:r>
              <a:rPr lang="en-US" dirty="0" err="1"/>
              <a:t>cập</a:t>
            </a:r>
            <a:r>
              <a:rPr lang="en-US" dirty="0"/>
              <a:t> </a:t>
            </a:r>
            <a:r>
              <a:rPr lang="en-US" dirty="0" err="1"/>
              <a:t>trong</a:t>
            </a:r>
            <a:r>
              <a:rPr lang="en-US" dirty="0"/>
              <a:t> 1 block – </a:t>
            </a:r>
            <a:r>
              <a:rPr lang="en-US" dirty="0" err="1"/>
              <a:t>khối</a:t>
            </a:r>
            <a:r>
              <a:rPr lang="en-US" dirty="0"/>
              <a:t> code.</a:t>
            </a:r>
            <a:endParaRPr lang="vi-VN" dirty="0"/>
          </a:p>
          <a:p>
            <a:pPr fontAlgn="base"/>
            <a:r>
              <a:rPr lang="vi-VN" dirty="0"/>
              <a:t>Cú pháp khai báo </a:t>
            </a:r>
            <a:r>
              <a:rPr lang="vi-VN" b="1" dirty="0"/>
              <a:t>let</a:t>
            </a:r>
            <a:r>
              <a:rPr lang="vi-VN" dirty="0"/>
              <a:t> cũng giống như cú pháp var, nhưng </a:t>
            </a:r>
            <a:r>
              <a:rPr lang="en-US" dirty="0" err="1"/>
              <a:t>phạm</a:t>
            </a:r>
            <a:r>
              <a:rPr lang="en-US" dirty="0"/>
              <a:t> vi </a:t>
            </a:r>
            <a:r>
              <a:rPr lang="en-US" dirty="0" err="1"/>
              <a:t>của</a:t>
            </a:r>
            <a:r>
              <a:rPr lang="en-US" dirty="0"/>
              <a:t> </a:t>
            </a:r>
            <a:r>
              <a:rPr lang="en-US" b="1" dirty="0"/>
              <a:t>let</a:t>
            </a:r>
            <a:r>
              <a:rPr lang="en-US" dirty="0"/>
              <a:t> </a:t>
            </a:r>
            <a:r>
              <a:rPr lang="en-US" dirty="0" err="1"/>
              <a:t>chỉ</a:t>
            </a:r>
            <a:r>
              <a:rPr lang="en-US" dirty="0"/>
              <a:t> </a:t>
            </a:r>
            <a:r>
              <a:rPr lang="en-US" dirty="0" err="1"/>
              <a:t>trong</a:t>
            </a:r>
            <a:r>
              <a:rPr lang="en-US" dirty="0"/>
              <a:t> </a:t>
            </a:r>
            <a:r>
              <a:rPr lang="en-US" dirty="0" err="1"/>
              <a:t>dấu</a:t>
            </a:r>
            <a:r>
              <a:rPr lang="en-US" dirty="0"/>
              <a:t> 1 </a:t>
            </a:r>
            <a:r>
              <a:rPr lang="en-US" dirty="0" err="1"/>
              <a:t>cặp</a:t>
            </a:r>
            <a:r>
              <a:rPr lang="en-US" dirty="0"/>
              <a:t> </a:t>
            </a:r>
            <a:r>
              <a:rPr lang="en-US" dirty="0" err="1"/>
              <a:t>dấu</a:t>
            </a:r>
            <a:r>
              <a:rPr lang="en-US" dirty="0"/>
              <a:t> {} bao </a:t>
            </a:r>
            <a:r>
              <a:rPr lang="en-US" dirty="0" err="1"/>
              <a:t>quanh</a:t>
            </a:r>
            <a:r>
              <a:rPr lang="en-US" dirty="0"/>
              <a:t> </a:t>
            </a:r>
            <a:r>
              <a:rPr lang="en-US" dirty="0" err="1"/>
              <a:t>nó</a:t>
            </a:r>
            <a:r>
              <a:rPr lang="en-US" dirty="0"/>
              <a:t>.</a:t>
            </a:r>
            <a:r>
              <a:rPr lang="vi-VN" dirty="0"/>
              <a:t> </a:t>
            </a:r>
          </a:p>
          <a:p>
            <a:pPr fontAlgn="base"/>
            <a:r>
              <a:rPr lang="vi-VN" dirty="0"/>
              <a:t>Sử dụng </a:t>
            </a:r>
            <a:r>
              <a:rPr lang="vi-VN" b="1" dirty="0"/>
              <a:t>let</a:t>
            </a:r>
            <a:r>
              <a:rPr lang="vi-VN" dirty="0"/>
              <a:t> với ví dụ trước: </a:t>
            </a:r>
            <a:endParaRPr lang="vi-VN" b="1" dirty="0"/>
          </a:p>
          <a:p>
            <a:pPr fontAlgn="base"/>
            <a:endParaRPr lang="en-US" b="1" dirty="0"/>
          </a:p>
        </p:txBody>
      </p:sp>
      <p:pic>
        <p:nvPicPr>
          <p:cNvPr id="5" name="Picture 4" descr="A screenshot of a cell phone&#10;&#10;Description automatically generated">
            <a:extLst>
              <a:ext uri="{FF2B5EF4-FFF2-40B4-BE49-F238E27FC236}">
                <a16:creationId xmlns:a16="http://schemas.microsoft.com/office/drawing/2014/main" id="{678C1DE2-1C3A-0D44-9555-B56054340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987" y="1143000"/>
            <a:ext cx="5383397" cy="3579958"/>
          </a:xfrm>
          <a:prstGeom prst="rect">
            <a:avLst/>
          </a:prstGeom>
          <a:noFill/>
        </p:spPr>
      </p:pic>
      <p:sp>
        <p:nvSpPr>
          <p:cNvPr id="3" name="Title 2"/>
          <p:cNvSpPr>
            <a:spLocks noGrp="1"/>
          </p:cNvSpPr>
          <p:nvPr>
            <p:ph type="title"/>
          </p:nvPr>
        </p:nvSpPr>
        <p:spPr>
          <a:xfrm>
            <a:off x="2742486" y="274638"/>
            <a:ext cx="8836898" cy="492886"/>
          </a:xfrm>
        </p:spPr>
        <p:txBody>
          <a:bodyPr anchor="ctr">
            <a:normAutofit/>
          </a:bodyPr>
          <a:lstStyle/>
          <a:p>
            <a:pPr>
              <a:lnSpc>
                <a:spcPct val="90000"/>
              </a:lnSpc>
            </a:pPr>
            <a:r>
              <a:rPr lang="en-US" dirty="0" err="1"/>
              <a:t>Khai</a:t>
            </a:r>
            <a:r>
              <a:rPr lang="en-US" dirty="0"/>
              <a:t> </a:t>
            </a:r>
            <a:r>
              <a:rPr lang="en-US" dirty="0" err="1"/>
              <a:t>báo</a:t>
            </a:r>
            <a:r>
              <a:rPr lang="en-US" dirty="0"/>
              <a:t> </a:t>
            </a:r>
            <a:r>
              <a:rPr lang="en-US" dirty="0" err="1"/>
              <a:t>biến</a:t>
            </a:r>
            <a:r>
              <a:rPr lang="en-US" dirty="0"/>
              <a:t> </a:t>
            </a:r>
            <a:r>
              <a:rPr lang="en-US" dirty="0" err="1"/>
              <a:t>với</a:t>
            </a:r>
            <a:r>
              <a:rPr lang="en-US" dirty="0"/>
              <a:t> let</a:t>
            </a:r>
          </a:p>
        </p:txBody>
      </p:sp>
    </p:spTree>
    <p:extLst>
      <p:ext uri="{BB962C8B-B14F-4D97-AF65-F5344CB8AC3E}">
        <p14:creationId xmlns:p14="http://schemas.microsoft.com/office/powerpoint/2010/main" val="4753752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Khai</a:t>
            </a:r>
            <a:r>
              <a:rPr lang="en-US" dirty="0"/>
              <a:t> </a:t>
            </a:r>
            <a:r>
              <a:rPr lang="en-US" dirty="0" err="1"/>
              <a:t>báo</a:t>
            </a:r>
            <a:r>
              <a:rPr lang="en-US" dirty="0"/>
              <a:t> let </a:t>
            </a:r>
            <a:r>
              <a:rPr lang="en-US" dirty="0" err="1"/>
              <a:t>trong</a:t>
            </a:r>
            <a:r>
              <a:rPr lang="en-US" dirty="0"/>
              <a:t> </a:t>
            </a:r>
            <a:r>
              <a:rPr lang="en-US" dirty="0" err="1"/>
              <a:t>vòng</a:t>
            </a:r>
            <a:r>
              <a:rPr lang="en-US" dirty="0"/>
              <a:t> </a:t>
            </a:r>
            <a:r>
              <a:rPr lang="en-US" dirty="0" err="1"/>
              <a:t>lặp</a:t>
            </a:r>
            <a:endParaRPr lang="en-US" dirty="0"/>
          </a:p>
        </p:txBody>
      </p:sp>
      <p:sp>
        <p:nvSpPr>
          <p:cNvPr id="4" name="Content Placeholder 3"/>
          <p:cNvSpPr>
            <a:spLocks noGrp="1"/>
          </p:cNvSpPr>
          <p:nvPr>
            <p:ph idx="1"/>
          </p:nvPr>
        </p:nvSpPr>
        <p:spPr>
          <a:xfrm>
            <a:off x="609442" y="1066800"/>
            <a:ext cx="5865970" cy="5257800"/>
          </a:xfrm>
        </p:spPr>
        <p:txBody>
          <a:bodyPr/>
          <a:lstStyle/>
          <a:p>
            <a:r>
              <a:rPr lang="vi-VN" dirty="0"/>
              <a:t> Khi hết vòng lặp giá trị của i sẽ bằng 5. Trong phần thân hàm, các giá trị được gọi sẽ lấy giá trị sau cùng của i nên i = 5 trong các trường hợp.</a:t>
            </a:r>
          </a:p>
          <a:p>
            <a:endParaRPr lang="vi-VN" dirty="0"/>
          </a:p>
          <a:p>
            <a:r>
              <a:rPr lang="vi-VN" dirty="0"/>
              <a:t>Với </a:t>
            </a:r>
            <a:r>
              <a:rPr lang="vi-VN" b="1" dirty="0"/>
              <a:t>let</a:t>
            </a:r>
            <a:r>
              <a:rPr lang="vi-VN" dirty="0"/>
              <a:t> trên mỗi lần lặp, vòng lặp tạo ra một biến mới i, đ</a:t>
            </a:r>
            <a:r>
              <a:rPr lang="en-US" dirty="0" err="1"/>
              <a:t>iều</a:t>
            </a:r>
            <a:r>
              <a:rPr lang="en-US" dirty="0"/>
              <a:t> </a:t>
            </a:r>
            <a:r>
              <a:rPr lang="en-US" dirty="0" err="1"/>
              <a:t>này</a:t>
            </a:r>
            <a:r>
              <a:rPr lang="en-US" dirty="0"/>
              <a:t> </a:t>
            </a:r>
            <a:r>
              <a:rPr lang="en-US" dirty="0" err="1"/>
              <a:t>là</a:t>
            </a:r>
            <a:r>
              <a:rPr lang="en-US" dirty="0"/>
              <a:t> </a:t>
            </a:r>
            <a:r>
              <a:rPr lang="en-US" dirty="0" err="1"/>
              <a:t>nhờ</a:t>
            </a:r>
            <a:r>
              <a:rPr lang="en-US" dirty="0"/>
              <a:t> </a:t>
            </a:r>
            <a:r>
              <a:rPr lang="en-US" dirty="0" err="1"/>
              <a:t>phạm</a:t>
            </a:r>
            <a:r>
              <a:rPr lang="en-US" dirty="0"/>
              <a:t> vi </a:t>
            </a:r>
            <a:r>
              <a:rPr lang="en-US" dirty="0" err="1"/>
              <a:t>của</a:t>
            </a:r>
            <a:r>
              <a:rPr lang="en-US" dirty="0"/>
              <a:t> let </a:t>
            </a:r>
            <a:r>
              <a:rPr lang="en-US" dirty="0" err="1"/>
              <a:t>có</a:t>
            </a:r>
            <a:r>
              <a:rPr lang="en-US" dirty="0"/>
              <a:t> </a:t>
            </a:r>
            <a:r>
              <a:rPr lang="en-US" dirty="0" err="1"/>
              <a:t>hiệu</a:t>
            </a:r>
            <a:r>
              <a:rPr lang="en-US" dirty="0"/>
              <a:t> </a:t>
            </a:r>
            <a:r>
              <a:rPr lang="en-US" dirty="0" err="1"/>
              <a:t>lực</a:t>
            </a:r>
            <a:r>
              <a:rPr lang="en-US" dirty="0"/>
              <a:t> </a:t>
            </a:r>
            <a:r>
              <a:rPr lang="en-US" dirty="0" err="1"/>
              <a:t>trong</a:t>
            </a:r>
            <a:r>
              <a:rPr lang="en-US" dirty="0"/>
              <a:t> </a:t>
            </a:r>
            <a:r>
              <a:rPr lang="en-US" dirty="0" err="1"/>
              <a:t>khối</a:t>
            </a:r>
            <a:r>
              <a:rPr lang="en-US" dirty="0"/>
              <a:t> {}</a:t>
            </a:r>
            <a:endParaRPr lang="vi-VN" dirty="0"/>
          </a:p>
          <a:p>
            <a:endParaRPr lang="vi-VN" sz="2400" dirty="0"/>
          </a:p>
          <a:p>
            <a:endParaRPr lang="en-US" sz="2400" dirty="0"/>
          </a:p>
        </p:txBody>
      </p:sp>
      <p:pic>
        <p:nvPicPr>
          <p:cNvPr id="10" name="Picture 9" descr="A screenshot of a cell phone&#10;&#10;Description automatically generated">
            <a:extLst>
              <a:ext uri="{FF2B5EF4-FFF2-40B4-BE49-F238E27FC236}">
                <a16:creationId xmlns:a16="http://schemas.microsoft.com/office/drawing/2014/main" id="{CB903AA2-24CE-9048-B570-422E5C799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12" y="1237265"/>
            <a:ext cx="5027771" cy="196738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392B5222-0B29-7C4A-BD7C-2F6E9FF52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841" y="3616904"/>
            <a:ext cx="5027771" cy="1978916"/>
          </a:xfrm>
          <a:prstGeom prst="rect">
            <a:avLst/>
          </a:prstGeom>
        </p:spPr>
      </p:pic>
      <p:sp>
        <p:nvSpPr>
          <p:cNvPr id="13" name="TextBox 12">
            <a:extLst>
              <a:ext uri="{FF2B5EF4-FFF2-40B4-BE49-F238E27FC236}">
                <a16:creationId xmlns:a16="http://schemas.microsoft.com/office/drawing/2014/main" id="{33A79C0B-A7A5-BE4F-B0EF-DA70C1179E1B}"/>
              </a:ext>
            </a:extLst>
          </p:cNvPr>
          <p:cNvSpPr txBox="1"/>
          <p:nvPr/>
        </p:nvSpPr>
        <p:spPr>
          <a:xfrm>
            <a:off x="922899" y="6139934"/>
            <a:ext cx="8170827" cy="369332"/>
          </a:xfrm>
          <a:prstGeom prst="rect">
            <a:avLst/>
          </a:prstGeom>
          <a:noFill/>
        </p:spPr>
        <p:txBody>
          <a:bodyPr wrap="none" rtlCol="0">
            <a:spAutoFit/>
          </a:bodyPr>
          <a:lstStyle/>
          <a:p>
            <a:r>
              <a:rPr lang="vi-VN" i="1" dirty="0"/>
              <a:t>Lưu ý: let cũng hoạt động theo cách tương tự với các vòng lặp for..in và for..of.</a:t>
            </a:r>
            <a:endParaRPr lang="en-US" i="1" dirty="0"/>
          </a:p>
        </p:txBody>
      </p:sp>
    </p:spTree>
    <p:extLst>
      <p:ext uri="{BB962C8B-B14F-4D97-AF65-F5344CB8AC3E}">
        <p14:creationId xmlns:p14="http://schemas.microsoft.com/office/powerpoint/2010/main" val="985259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Khai</a:t>
            </a:r>
            <a:r>
              <a:rPr lang="en-US" dirty="0"/>
              <a:t> </a:t>
            </a:r>
            <a:r>
              <a:rPr lang="en-US" dirty="0" err="1"/>
              <a:t>báo</a:t>
            </a:r>
            <a:r>
              <a:rPr lang="en-US" dirty="0"/>
              <a:t> let </a:t>
            </a:r>
            <a:r>
              <a:rPr lang="en-US" dirty="0" err="1"/>
              <a:t>trong</a:t>
            </a:r>
            <a:r>
              <a:rPr lang="en-US" dirty="0"/>
              <a:t> </a:t>
            </a:r>
            <a:r>
              <a:rPr lang="en-US" dirty="0" err="1"/>
              <a:t>vòng</a:t>
            </a:r>
            <a:r>
              <a:rPr lang="en-US" dirty="0"/>
              <a:t> </a:t>
            </a:r>
            <a:r>
              <a:rPr lang="en-US" dirty="0" err="1"/>
              <a:t>lặp</a:t>
            </a:r>
            <a:endParaRPr lang="en-US" dirty="0"/>
          </a:p>
        </p:txBody>
      </p:sp>
      <p:sp>
        <p:nvSpPr>
          <p:cNvPr id="4" name="Content Placeholder 3"/>
          <p:cNvSpPr>
            <a:spLocks noGrp="1"/>
          </p:cNvSpPr>
          <p:nvPr>
            <p:ph idx="1"/>
          </p:nvPr>
        </p:nvSpPr>
        <p:spPr>
          <a:xfrm>
            <a:off x="609442" y="1066800"/>
            <a:ext cx="10969942" cy="5257800"/>
          </a:xfrm>
        </p:spPr>
        <p:txBody>
          <a:bodyPr>
            <a:noAutofit/>
          </a:bodyPr>
          <a:lstStyle/>
          <a:p>
            <a:r>
              <a:rPr lang="en-US" sz="2400" dirty="0" err="1"/>
              <a:t>Ví</a:t>
            </a:r>
            <a:r>
              <a:rPr lang="en-US" sz="2400" dirty="0"/>
              <a:t> </a:t>
            </a:r>
            <a:r>
              <a:rPr lang="en-US" sz="2400" dirty="0" err="1"/>
              <a:t>dụ</a:t>
            </a:r>
            <a:r>
              <a:rPr lang="en-US" sz="2400" dirty="0"/>
              <a:t> </a:t>
            </a:r>
            <a:r>
              <a:rPr lang="en-US" sz="2400" dirty="0" err="1"/>
              <a:t>với</a:t>
            </a:r>
            <a:r>
              <a:rPr lang="en-US" sz="2400" dirty="0"/>
              <a:t> </a:t>
            </a:r>
            <a:r>
              <a:rPr lang="en-US" sz="2400" dirty="0" err="1"/>
              <a:t>vòng</a:t>
            </a:r>
            <a:r>
              <a:rPr lang="en-US" sz="2400" dirty="0"/>
              <a:t> </a:t>
            </a:r>
            <a:r>
              <a:rPr lang="en-US" sz="2400" dirty="0" err="1"/>
              <a:t>lặp</a:t>
            </a:r>
            <a:r>
              <a:rPr lang="en-US" sz="2400" dirty="0"/>
              <a:t> for…in</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vi-VN" sz="2400" dirty="0"/>
              <a:t>Mỗi lần chạy vòng lặp, biến </a:t>
            </a:r>
            <a:r>
              <a:rPr lang="vi-VN" sz="2400" b="1" dirty="0"/>
              <a:t>key</a:t>
            </a:r>
            <a:r>
              <a:rPr lang="vi-VN" sz="2400" dirty="0"/>
              <a:t> sẽ được khởi tạo mới do đó mỗi hàm sẽ có giá trị của biến </a:t>
            </a:r>
            <a:r>
              <a:rPr lang="vi-VN" sz="2400" b="1" dirty="0"/>
              <a:t>key</a:t>
            </a:r>
            <a:r>
              <a:rPr lang="vi-VN" sz="2400" dirty="0"/>
              <a:t> riêng. Kết quả là mỗi hàm xuất ra một giá trị khác nhau. </a:t>
            </a:r>
          </a:p>
          <a:p>
            <a:r>
              <a:rPr lang="vi-VN" sz="2400" dirty="0"/>
              <a:t>Nếu sử dụng </a:t>
            </a:r>
            <a:r>
              <a:rPr lang="vi-VN" sz="2400" b="1" dirty="0"/>
              <a:t>var </a:t>
            </a:r>
            <a:r>
              <a:rPr lang="vi-VN" sz="2400" dirty="0"/>
              <a:t>để khai báo cho key, tất cả các hàm sẽ hiển thị ra c.</a:t>
            </a:r>
            <a:endParaRPr lang="en-US" sz="2400" dirty="0"/>
          </a:p>
        </p:txBody>
      </p:sp>
      <p:pic>
        <p:nvPicPr>
          <p:cNvPr id="5" name="Picture 4" descr="A screenshot of a cell phone&#10;&#10;Description automatically generated">
            <a:extLst>
              <a:ext uri="{FF2B5EF4-FFF2-40B4-BE49-F238E27FC236}">
                <a16:creationId xmlns:a16="http://schemas.microsoft.com/office/drawing/2014/main" id="{8C3334AA-2449-5B4A-B42D-028826476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11" y="1676399"/>
            <a:ext cx="6158666" cy="3200401"/>
          </a:xfrm>
          <a:prstGeom prst="rect">
            <a:avLst/>
          </a:prstGeom>
        </p:spPr>
      </p:pic>
    </p:spTree>
    <p:extLst>
      <p:ext uri="{BB962C8B-B14F-4D97-AF65-F5344CB8AC3E}">
        <p14:creationId xmlns:p14="http://schemas.microsoft.com/office/powerpoint/2010/main" val="21181449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8" end="8"/>
                                            </p:txEl>
                                          </p:spTgt>
                                        </p:tgtEl>
                                        <p:attrNameLst>
                                          <p:attrName>style.visibility</p:attrName>
                                        </p:attrNameLst>
                                      </p:cBhvr>
                                      <p:to>
                                        <p:strVal val="visible"/>
                                      </p:to>
                                    </p:set>
                                    <p:animEffect transition="in" filter="fade">
                                      <p:cBhvr>
                                        <p:cTn id="14" dur="1000"/>
                                        <p:tgtEl>
                                          <p:spTgt spid="4">
                                            <p:txEl>
                                              <p:pRg st="8" end="8"/>
                                            </p:txEl>
                                          </p:spTgt>
                                        </p:tgtEl>
                                      </p:cBhvr>
                                    </p:animEffect>
                                    <p:anim calcmode="lin" valueType="num">
                                      <p:cBhvr>
                                        <p:cTn id="15"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animEffect transition="in" filter="fade">
                                      <p:cBhvr>
                                        <p:cTn id="21" dur="1000"/>
                                        <p:tgtEl>
                                          <p:spTgt spid="4">
                                            <p:txEl>
                                              <p:pRg st="9" end="9"/>
                                            </p:txEl>
                                          </p:spTgt>
                                        </p:tgtEl>
                                      </p:cBhvr>
                                    </p:animEffect>
                                    <p:anim calcmode="lin" valueType="num">
                                      <p:cBhvr>
                                        <p:cTn id="22"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Lưu</a:t>
            </a:r>
            <a:r>
              <a:rPr lang="en-US" dirty="0"/>
              <a:t> </a:t>
            </a:r>
            <a:r>
              <a:rPr lang="en-US" dirty="0" err="1"/>
              <a:t>ý</a:t>
            </a:r>
            <a:r>
              <a:rPr lang="en-US" dirty="0"/>
              <a:t> </a:t>
            </a:r>
            <a:r>
              <a:rPr lang="en-US" dirty="0" err="1"/>
              <a:t>khi</a:t>
            </a:r>
            <a:r>
              <a:rPr lang="en-US" dirty="0"/>
              <a:t> </a:t>
            </a:r>
            <a:r>
              <a:rPr lang="en-US" dirty="0" err="1"/>
              <a:t>sử</a:t>
            </a:r>
            <a:r>
              <a:rPr lang="en-US" dirty="0"/>
              <a:t> </a:t>
            </a:r>
            <a:r>
              <a:rPr lang="en-US" dirty="0" err="1"/>
              <a:t>dụng</a:t>
            </a:r>
            <a:r>
              <a:rPr lang="en-US" dirty="0"/>
              <a:t> let</a:t>
            </a:r>
          </a:p>
        </p:txBody>
      </p:sp>
      <p:sp>
        <p:nvSpPr>
          <p:cNvPr id="4" name="Content Placeholder 3"/>
          <p:cNvSpPr>
            <a:spLocks noGrp="1"/>
          </p:cNvSpPr>
          <p:nvPr>
            <p:ph idx="1"/>
          </p:nvPr>
        </p:nvSpPr>
        <p:spPr>
          <a:xfrm>
            <a:off x="609442" y="1066800"/>
            <a:ext cx="10969942" cy="5257800"/>
          </a:xfrm>
        </p:spPr>
        <p:txBody>
          <a:bodyPr>
            <a:noAutofit/>
          </a:bodyPr>
          <a:lstStyle/>
          <a:p>
            <a:r>
              <a:rPr lang="vi-VN" dirty="0"/>
              <a:t>Việc truy cập biến khai báo </a:t>
            </a:r>
            <a:r>
              <a:rPr lang="vi-VN" b="1" dirty="0"/>
              <a:t>let</a:t>
            </a:r>
            <a:r>
              <a:rPr lang="vi-VN" dirty="0"/>
              <a:t> sớm hơn so với khai báo của nó sẽ gây ra lỗi, trong khi với khai báo var, thứ tự không quan trọng.</a:t>
            </a:r>
            <a:endParaRPr lang="en-US" sz="2400" i="1" dirty="0"/>
          </a:p>
        </p:txBody>
      </p:sp>
      <p:pic>
        <p:nvPicPr>
          <p:cNvPr id="5" name="Picture 4" descr="A screenshot of a cell phone&#10;&#10;Description automatically generated">
            <a:extLst>
              <a:ext uri="{FF2B5EF4-FFF2-40B4-BE49-F238E27FC236}">
                <a16:creationId xmlns:a16="http://schemas.microsoft.com/office/drawing/2014/main" id="{6A0AC0C4-4CD4-9145-817C-1BC64988D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2" y="2209800"/>
            <a:ext cx="6032500" cy="1638300"/>
          </a:xfrm>
          <a:prstGeom prst="rect">
            <a:avLst/>
          </a:prstGeom>
        </p:spPr>
      </p:pic>
    </p:spTree>
    <p:extLst>
      <p:ext uri="{BB962C8B-B14F-4D97-AF65-F5344CB8AC3E}">
        <p14:creationId xmlns:p14="http://schemas.microsoft.com/office/powerpoint/2010/main" val="30407636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Khai</a:t>
            </a:r>
            <a:r>
              <a:rPr lang="en-US" dirty="0"/>
              <a:t> </a:t>
            </a:r>
            <a:r>
              <a:rPr lang="en-US" dirty="0" err="1"/>
              <a:t>báo</a:t>
            </a:r>
            <a:r>
              <a:rPr lang="en-US" dirty="0"/>
              <a:t> </a:t>
            </a:r>
            <a:r>
              <a:rPr lang="en-US" dirty="0" err="1"/>
              <a:t>biến</a:t>
            </a:r>
            <a:r>
              <a:rPr lang="en-US" dirty="0"/>
              <a:t> </a:t>
            </a:r>
            <a:r>
              <a:rPr lang="en-US" dirty="0" err="1"/>
              <a:t>với</a:t>
            </a:r>
            <a:r>
              <a:rPr lang="en-US" dirty="0"/>
              <a:t> const</a:t>
            </a:r>
          </a:p>
        </p:txBody>
      </p:sp>
      <p:sp>
        <p:nvSpPr>
          <p:cNvPr id="4" name="Content Placeholder 3"/>
          <p:cNvSpPr>
            <a:spLocks noGrp="1"/>
          </p:cNvSpPr>
          <p:nvPr>
            <p:ph idx="1"/>
          </p:nvPr>
        </p:nvSpPr>
        <p:spPr>
          <a:xfrm>
            <a:off x="609442" y="1066800"/>
            <a:ext cx="10969942" cy="5257800"/>
          </a:xfrm>
        </p:spPr>
        <p:txBody>
          <a:bodyPr>
            <a:noAutofit/>
          </a:bodyPr>
          <a:lstStyle/>
          <a:p>
            <a:r>
              <a:rPr lang="vi-VN" b="1" dirty="0"/>
              <a:t>const</a:t>
            </a:r>
            <a:r>
              <a:rPr lang="vi-VN" dirty="0"/>
              <a:t>: là từ khóa định nghĩa 1 biến sẽ là hằng số. </a:t>
            </a:r>
            <a:r>
              <a:rPr lang="vi-VN" b="1" dirty="0"/>
              <a:t>Biến const</a:t>
            </a:r>
            <a:r>
              <a:rPr lang="vi-VN" dirty="0"/>
              <a:t> lưu trữ giá trị không thể thay đổi được trong suốt vòng đời của biến.</a:t>
            </a:r>
          </a:p>
          <a:p>
            <a:r>
              <a:rPr lang="vi-VN" b="1" dirty="0"/>
              <a:t>const</a:t>
            </a:r>
            <a:r>
              <a:rPr lang="vi-VN" dirty="0"/>
              <a:t> là một biến chỉ đọc sau khi trị ban đầu của nó được đặt</a:t>
            </a:r>
          </a:p>
          <a:p>
            <a:endParaRPr lang="vi-VN" sz="2400" dirty="0"/>
          </a:p>
          <a:p>
            <a:endParaRPr lang="vi-VN" sz="2400" dirty="0"/>
          </a:p>
          <a:p>
            <a:endParaRPr lang="vi-VN" sz="2400" dirty="0"/>
          </a:p>
          <a:p>
            <a:r>
              <a:rPr lang="vi-VN" dirty="0"/>
              <a:t>Giá trị của các biến được khai báo bằng </a:t>
            </a:r>
            <a:r>
              <a:rPr lang="vi-VN" b="1" dirty="0"/>
              <a:t>const</a:t>
            </a:r>
            <a:r>
              <a:rPr lang="vi-VN" dirty="0"/>
              <a:t> không thể thay đổi sau khi đã đặt. Vì lý do này, mọi biến const phải được khởi tạo và gán giá trị khi khai báo:</a:t>
            </a:r>
            <a:endParaRPr lang="en-US" dirty="0"/>
          </a:p>
        </p:txBody>
      </p:sp>
      <p:pic>
        <p:nvPicPr>
          <p:cNvPr id="6" name="Picture 5">
            <a:extLst>
              <a:ext uri="{FF2B5EF4-FFF2-40B4-BE49-F238E27FC236}">
                <a16:creationId xmlns:a16="http://schemas.microsoft.com/office/drawing/2014/main" id="{842BB9DE-8473-334C-AB2D-4F2058213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24" y="2759160"/>
            <a:ext cx="9290050" cy="936540"/>
          </a:xfrm>
          <a:prstGeom prst="rect">
            <a:avLst/>
          </a:prstGeom>
        </p:spPr>
      </p:pic>
      <p:pic>
        <p:nvPicPr>
          <p:cNvPr id="8" name="Picture 7">
            <a:extLst>
              <a:ext uri="{FF2B5EF4-FFF2-40B4-BE49-F238E27FC236}">
                <a16:creationId xmlns:a16="http://schemas.microsoft.com/office/drawing/2014/main" id="{BD5AAAFF-3D13-234C-8E45-47F6B185A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012" y="5410200"/>
            <a:ext cx="9828371" cy="592822"/>
          </a:xfrm>
          <a:prstGeom prst="rect">
            <a:avLst/>
          </a:prstGeom>
        </p:spPr>
      </p:pic>
    </p:spTree>
    <p:extLst>
      <p:ext uri="{BB962C8B-B14F-4D97-AF65-F5344CB8AC3E}">
        <p14:creationId xmlns:p14="http://schemas.microsoft.com/office/powerpoint/2010/main" val="121467166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PTXSS_ORIGINAL" val="10,Group 9,646,Slide391"/>
  <p:tag name="PPTXSS_SETTINGS" val="0,0,0,0,0,3,True,True"/>
  <p:tag name="PTXSS_ORIGID" val="11"/>
</p:tagLst>
</file>

<file path=ppt/tags/tag2.xml><?xml version="1.0" encoding="utf-8"?>
<p:tagLst xmlns:a="http://schemas.openxmlformats.org/drawingml/2006/main" xmlns:r="http://schemas.openxmlformats.org/officeDocument/2006/relationships" xmlns:p="http://schemas.openxmlformats.org/presentationml/2006/main">
  <p:tag name="PPTXSS_ORIGINAL" val="10,Group 9,646,Slide391"/>
  <p:tag name="PPTXSS_SETTINGS" val="0,0,0,0,0,3,True,True"/>
  <p:tag name="PTXSS_ORIGID" val="1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1278</Words>
  <Application>Microsoft Macintosh PowerPoint</Application>
  <PresentationFormat>Custom</PresentationFormat>
  <Paragraphs>177</Paragraphs>
  <Slides>33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Century Gothic</vt:lpstr>
      <vt:lpstr>Segoe UI</vt:lpstr>
      <vt:lpstr>Wingdings</vt:lpstr>
      <vt:lpstr>Custom Design</vt:lpstr>
      <vt:lpstr>Lập trình ECMAScript</vt:lpstr>
      <vt:lpstr>Mục tiêu</vt:lpstr>
      <vt:lpstr>Nội dung</vt:lpstr>
      <vt:lpstr>Phần 1:   Khai báo biến với Let và Const</vt:lpstr>
      <vt:lpstr>Khai báo biến với let</vt:lpstr>
      <vt:lpstr>Khai báo let trong vòng lặp</vt:lpstr>
      <vt:lpstr>Khai báo let trong vòng lặp</vt:lpstr>
      <vt:lpstr>Lưu ý khi sử dụng let</vt:lpstr>
      <vt:lpstr>Khai báo biến với const</vt:lpstr>
      <vt:lpstr>Khai báo const trong vòng lặp</vt:lpstr>
      <vt:lpstr>Lưu ý khi sử dụng const</vt:lpstr>
      <vt:lpstr>Phần 2:  Giới thiệu Template String</vt:lpstr>
      <vt:lpstr>Template string là gì?</vt:lpstr>
      <vt:lpstr>Cú pháp</vt:lpstr>
      <vt:lpstr>Multiple string</vt:lpstr>
      <vt:lpstr>Multiple string</vt:lpstr>
      <vt:lpstr>Biểu thức trong template string</vt:lpstr>
      <vt:lpstr>Biểu thức trong template string</vt:lpstr>
      <vt:lpstr>Demo</vt:lpstr>
      <vt:lpstr>Phần 3:  Tổng quan Destructuring</vt:lpstr>
      <vt:lpstr>Destructuring là gì?</vt:lpstr>
      <vt:lpstr>Ví dụ về destructoring</vt:lpstr>
      <vt:lpstr>Object Destructoring</vt:lpstr>
      <vt:lpstr>Array Destructoring</vt:lpstr>
      <vt:lpstr>Kết hợp Object và Arrays</vt:lpstr>
      <vt:lpstr>Kết hợp Object và Arrays</vt:lpstr>
      <vt:lpstr>Phần 3:  Tổng quan  Spread và ...Rest</vt:lpstr>
      <vt:lpstr>Spread Operator là gì?</vt:lpstr>
      <vt:lpstr>Áp dung cho mảng</vt:lpstr>
      <vt:lpstr>Áp dụng cho Object</vt:lpstr>
      <vt:lpstr>Rest Parameter là gì?</vt:lpstr>
      <vt:lpstr>Tổng kết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ECMAScript</dc:title>
  <dc:creator>Đạt Lê</dc:creator>
  <cp:lastModifiedBy>Đạt Lê</cp:lastModifiedBy>
  <cp:revision>17</cp:revision>
  <dcterms:created xsi:type="dcterms:W3CDTF">2020-09-27T15:07:56Z</dcterms:created>
  <dcterms:modified xsi:type="dcterms:W3CDTF">2020-09-27T15:50:09Z</dcterms:modified>
</cp:coreProperties>
</file>